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20520025" cy="503999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CEB"/>
    <a:srgbClr val="182E7C"/>
    <a:srgbClr val="FBFBFB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3" autoAdjust="0"/>
    <p:restoredTop sz="94663"/>
  </p:normalViewPr>
  <p:slideViewPr>
    <p:cSldViewPr snapToGrid="0" snapToObjects="1">
      <p:cViewPr>
        <p:scale>
          <a:sx n="27" d="100"/>
          <a:sy n="27" d="100"/>
        </p:scale>
        <p:origin x="3144" y="-26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0.png>
</file>

<file path=ppt/media/image11.png>
</file>

<file path=ppt/media/image12.png>
</file>

<file path=ppt/media/image13.png>
</file>

<file path=ppt/media/image1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207BE-CE11-E148-975D-3BCBAD6F3F95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801938" y="1143000"/>
            <a:ext cx="1254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FAC38A-29E6-B545-B030-DF37783836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7025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1pPr>
    <a:lvl2pPr marL="168474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2pPr>
    <a:lvl3pPr marL="336948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3pPr>
    <a:lvl4pPr marL="5054220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4pPr>
    <a:lvl5pPr marL="673896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5pPr>
    <a:lvl6pPr marL="842370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6pPr>
    <a:lvl7pPr marL="1010844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7pPr>
    <a:lvl8pPr marL="1179318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8pPr>
    <a:lvl9pPr marL="13477921" algn="l" defTabSz="3369480" rtl="0" eaLnBrk="1" latinLnBrk="1" hangingPunct="1">
      <a:defRPr sz="442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801938" y="1143000"/>
            <a:ext cx="1254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ㅇ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FAC38A-29E6-B545-B030-DF3778383699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831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39002" y="8248329"/>
            <a:ext cx="17442021" cy="17546649"/>
          </a:xfrm>
        </p:spPr>
        <p:txBody>
          <a:bodyPr anchor="b"/>
          <a:lstStyle>
            <a:lvl1pPr algn="ctr">
              <a:defRPr sz="1346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5003" y="26471644"/>
            <a:ext cx="15390019" cy="12168318"/>
          </a:xfrm>
        </p:spPr>
        <p:txBody>
          <a:bodyPr/>
          <a:lstStyle>
            <a:lvl1pPr marL="0" indent="0" algn="ctr">
              <a:buNone/>
              <a:defRPr sz="5386"/>
            </a:lvl1pPr>
            <a:lvl2pPr marL="1026003" indent="0" algn="ctr">
              <a:buNone/>
              <a:defRPr sz="4488"/>
            </a:lvl2pPr>
            <a:lvl3pPr marL="2052005" indent="0" algn="ctr">
              <a:buNone/>
              <a:defRPr sz="4039"/>
            </a:lvl3pPr>
            <a:lvl4pPr marL="3078008" indent="0" algn="ctr">
              <a:buNone/>
              <a:defRPr sz="3591"/>
            </a:lvl4pPr>
            <a:lvl5pPr marL="4104010" indent="0" algn="ctr">
              <a:buNone/>
              <a:defRPr sz="3591"/>
            </a:lvl5pPr>
            <a:lvl6pPr marL="5130013" indent="0" algn="ctr">
              <a:buNone/>
              <a:defRPr sz="3591"/>
            </a:lvl6pPr>
            <a:lvl7pPr marL="6156015" indent="0" algn="ctr">
              <a:buNone/>
              <a:defRPr sz="3591"/>
            </a:lvl7pPr>
            <a:lvl8pPr marL="7182018" indent="0" algn="ctr">
              <a:buNone/>
              <a:defRPr sz="3591"/>
            </a:lvl8pPr>
            <a:lvl9pPr marL="8208020" indent="0" algn="ctr">
              <a:buNone/>
              <a:defRPr sz="3591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9017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2179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684644" y="2683331"/>
            <a:ext cx="4424630" cy="4271162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10753" y="2683331"/>
            <a:ext cx="13017391" cy="4271162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73019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62894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065" y="12565002"/>
            <a:ext cx="17698522" cy="20964976"/>
          </a:xfrm>
        </p:spPr>
        <p:txBody>
          <a:bodyPr anchor="b"/>
          <a:lstStyle>
            <a:lvl1pPr>
              <a:defRPr sz="1346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0065" y="33728315"/>
            <a:ext cx="17698522" cy="11024985"/>
          </a:xfrm>
        </p:spPr>
        <p:txBody>
          <a:bodyPr/>
          <a:lstStyle>
            <a:lvl1pPr marL="0" indent="0">
              <a:buNone/>
              <a:defRPr sz="5386">
                <a:solidFill>
                  <a:schemeClr val="tx1"/>
                </a:solidFill>
              </a:defRPr>
            </a:lvl1pPr>
            <a:lvl2pPr marL="1026003" indent="0">
              <a:buNone/>
              <a:defRPr sz="4488">
                <a:solidFill>
                  <a:schemeClr val="tx1">
                    <a:tint val="75000"/>
                  </a:schemeClr>
                </a:solidFill>
              </a:defRPr>
            </a:lvl2pPr>
            <a:lvl3pPr marL="2052005" indent="0">
              <a:buNone/>
              <a:defRPr sz="4039">
                <a:solidFill>
                  <a:schemeClr val="tx1">
                    <a:tint val="75000"/>
                  </a:schemeClr>
                </a:solidFill>
              </a:defRPr>
            </a:lvl3pPr>
            <a:lvl4pPr marL="3078008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4pPr>
            <a:lvl5pPr marL="4104010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5pPr>
            <a:lvl6pPr marL="5130013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6pPr>
            <a:lvl7pPr marL="6156015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7pPr>
            <a:lvl8pPr marL="7182018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8pPr>
            <a:lvl9pPr marL="8208020" indent="0">
              <a:buNone/>
              <a:defRPr sz="35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2170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10752" y="13416653"/>
            <a:ext cx="8721011" cy="319783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388262" y="13416653"/>
            <a:ext cx="8721011" cy="319783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858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3424" y="2683342"/>
            <a:ext cx="17698522" cy="974166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3427" y="12354992"/>
            <a:ext cx="8680931" cy="6054990"/>
          </a:xfrm>
        </p:spPr>
        <p:txBody>
          <a:bodyPr anchor="b"/>
          <a:lstStyle>
            <a:lvl1pPr marL="0" indent="0">
              <a:buNone/>
              <a:defRPr sz="5386" b="1"/>
            </a:lvl1pPr>
            <a:lvl2pPr marL="1026003" indent="0">
              <a:buNone/>
              <a:defRPr sz="4488" b="1"/>
            </a:lvl2pPr>
            <a:lvl3pPr marL="2052005" indent="0">
              <a:buNone/>
              <a:defRPr sz="4039" b="1"/>
            </a:lvl3pPr>
            <a:lvl4pPr marL="3078008" indent="0">
              <a:buNone/>
              <a:defRPr sz="3591" b="1"/>
            </a:lvl4pPr>
            <a:lvl5pPr marL="4104010" indent="0">
              <a:buNone/>
              <a:defRPr sz="3591" b="1"/>
            </a:lvl5pPr>
            <a:lvl6pPr marL="5130013" indent="0">
              <a:buNone/>
              <a:defRPr sz="3591" b="1"/>
            </a:lvl6pPr>
            <a:lvl7pPr marL="6156015" indent="0">
              <a:buNone/>
              <a:defRPr sz="3591" b="1"/>
            </a:lvl7pPr>
            <a:lvl8pPr marL="7182018" indent="0">
              <a:buNone/>
              <a:defRPr sz="3591" b="1"/>
            </a:lvl8pPr>
            <a:lvl9pPr marL="8208020" indent="0">
              <a:buNone/>
              <a:defRPr sz="359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13427" y="18409982"/>
            <a:ext cx="8680931" cy="2707831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388264" y="12354992"/>
            <a:ext cx="8723683" cy="6054990"/>
          </a:xfrm>
        </p:spPr>
        <p:txBody>
          <a:bodyPr anchor="b"/>
          <a:lstStyle>
            <a:lvl1pPr marL="0" indent="0">
              <a:buNone/>
              <a:defRPr sz="5386" b="1"/>
            </a:lvl1pPr>
            <a:lvl2pPr marL="1026003" indent="0">
              <a:buNone/>
              <a:defRPr sz="4488" b="1"/>
            </a:lvl2pPr>
            <a:lvl3pPr marL="2052005" indent="0">
              <a:buNone/>
              <a:defRPr sz="4039" b="1"/>
            </a:lvl3pPr>
            <a:lvl4pPr marL="3078008" indent="0">
              <a:buNone/>
              <a:defRPr sz="3591" b="1"/>
            </a:lvl4pPr>
            <a:lvl5pPr marL="4104010" indent="0">
              <a:buNone/>
              <a:defRPr sz="3591" b="1"/>
            </a:lvl5pPr>
            <a:lvl6pPr marL="5130013" indent="0">
              <a:buNone/>
              <a:defRPr sz="3591" b="1"/>
            </a:lvl6pPr>
            <a:lvl7pPr marL="6156015" indent="0">
              <a:buNone/>
              <a:defRPr sz="3591" b="1"/>
            </a:lvl7pPr>
            <a:lvl8pPr marL="7182018" indent="0">
              <a:buNone/>
              <a:defRPr sz="3591" b="1"/>
            </a:lvl8pPr>
            <a:lvl9pPr marL="8208020" indent="0">
              <a:buNone/>
              <a:defRPr sz="359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388264" y="18409982"/>
            <a:ext cx="8723683" cy="2707831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85369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5341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21611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3425" y="3359997"/>
            <a:ext cx="6618242" cy="11759988"/>
          </a:xfrm>
        </p:spPr>
        <p:txBody>
          <a:bodyPr anchor="b"/>
          <a:lstStyle>
            <a:lvl1pPr>
              <a:defRPr sz="718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3683" y="7256671"/>
            <a:ext cx="10388263" cy="35816631"/>
          </a:xfrm>
        </p:spPr>
        <p:txBody>
          <a:bodyPr/>
          <a:lstStyle>
            <a:lvl1pPr>
              <a:defRPr sz="7181"/>
            </a:lvl1pPr>
            <a:lvl2pPr>
              <a:defRPr sz="6283"/>
            </a:lvl2pPr>
            <a:lvl3pPr>
              <a:defRPr sz="5386"/>
            </a:lvl3pPr>
            <a:lvl4pPr>
              <a:defRPr sz="4488"/>
            </a:lvl4pPr>
            <a:lvl5pPr>
              <a:defRPr sz="4488"/>
            </a:lvl5pPr>
            <a:lvl6pPr>
              <a:defRPr sz="4488"/>
            </a:lvl6pPr>
            <a:lvl7pPr>
              <a:defRPr sz="4488"/>
            </a:lvl7pPr>
            <a:lvl8pPr>
              <a:defRPr sz="4488"/>
            </a:lvl8pPr>
            <a:lvl9pPr>
              <a:defRPr sz="448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13425" y="15119985"/>
            <a:ext cx="6618242" cy="28011643"/>
          </a:xfrm>
        </p:spPr>
        <p:txBody>
          <a:bodyPr/>
          <a:lstStyle>
            <a:lvl1pPr marL="0" indent="0">
              <a:buNone/>
              <a:defRPr sz="3591"/>
            </a:lvl1pPr>
            <a:lvl2pPr marL="1026003" indent="0">
              <a:buNone/>
              <a:defRPr sz="3142"/>
            </a:lvl2pPr>
            <a:lvl3pPr marL="2052005" indent="0">
              <a:buNone/>
              <a:defRPr sz="2693"/>
            </a:lvl3pPr>
            <a:lvl4pPr marL="3078008" indent="0">
              <a:buNone/>
              <a:defRPr sz="2244"/>
            </a:lvl4pPr>
            <a:lvl5pPr marL="4104010" indent="0">
              <a:buNone/>
              <a:defRPr sz="2244"/>
            </a:lvl5pPr>
            <a:lvl6pPr marL="5130013" indent="0">
              <a:buNone/>
              <a:defRPr sz="2244"/>
            </a:lvl6pPr>
            <a:lvl7pPr marL="6156015" indent="0">
              <a:buNone/>
              <a:defRPr sz="2244"/>
            </a:lvl7pPr>
            <a:lvl8pPr marL="7182018" indent="0">
              <a:buNone/>
              <a:defRPr sz="2244"/>
            </a:lvl8pPr>
            <a:lvl9pPr marL="8208020" indent="0">
              <a:buNone/>
              <a:defRPr sz="224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165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3425" y="3359997"/>
            <a:ext cx="6618242" cy="11759988"/>
          </a:xfrm>
        </p:spPr>
        <p:txBody>
          <a:bodyPr anchor="b"/>
          <a:lstStyle>
            <a:lvl1pPr>
              <a:defRPr sz="718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723683" y="7256671"/>
            <a:ext cx="10388263" cy="35816631"/>
          </a:xfrm>
        </p:spPr>
        <p:txBody>
          <a:bodyPr anchor="t"/>
          <a:lstStyle>
            <a:lvl1pPr marL="0" indent="0">
              <a:buNone/>
              <a:defRPr sz="7181"/>
            </a:lvl1pPr>
            <a:lvl2pPr marL="1026003" indent="0">
              <a:buNone/>
              <a:defRPr sz="6283"/>
            </a:lvl2pPr>
            <a:lvl3pPr marL="2052005" indent="0">
              <a:buNone/>
              <a:defRPr sz="5386"/>
            </a:lvl3pPr>
            <a:lvl4pPr marL="3078008" indent="0">
              <a:buNone/>
              <a:defRPr sz="4488"/>
            </a:lvl4pPr>
            <a:lvl5pPr marL="4104010" indent="0">
              <a:buNone/>
              <a:defRPr sz="4488"/>
            </a:lvl5pPr>
            <a:lvl6pPr marL="5130013" indent="0">
              <a:buNone/>
              <a:defRPr sz="4488"/>
            </a:lvl6pPr>
            <a:lvl7pPr marL="6156015" indent="0">
              <a:buNone/>
              <a:defRPr sz="4488"/>
            </a:lvl7pPr>
            <a:lvl8pPr marL="7182018" indent="0">
              <a:buNone/>
              <a:defRPr sz="4488"/>
            </a:lvl8pPr>
            <a:lvl9pPr marL="8208020" indent="0">
              <a:buNone/>
              <a:defRPr sz="4488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13425" y="15119985"/>
            <a:ext cx="6618242" cy="28011643"/>
          </a:xfrm>
        </p:spPr>
        <p:txBody>
          <a:bodyPr/>
          <a:lstStyle>
            <a:lvl1pPr marL="0" indent="0">
              <a:buNone/>
              <a:defRPr sz="3591"/>
            </a:lvl1pPr>
            <a:lvl2pPr marL="1026003" indent="0">
              <a:buNone/>
              <a:defRPr sz="3142"/>
            </a:lvl2pPr>
            <a:lvl3pPr marL="2052005" indent="0">
              <a:buNone/>
              <a:defRPr sz="2693"/>
            </a:lvl3pPr>
            <a:lvl4pPr marL="3078008" indent="0">
              <a:buNone/>
              <a:defRPr sz="2244"/>
            </a:lvl4pPr>
            <a:lvl5pPr marL="4104010" indent="0">
              <a:buNone/>
              <a:defRPr sz="2244"/>
            </a:lvl5pPr>
            <a:lvl6pPr marL="5130013" indent="0">
              <a:buNone/>
              <a:defRPr sz="2244"/>
            </a:lvl6pPr>
            <a:lvl7pPr marL="6156015" indent="0">
              <a:buNone/>
              <a:defRPr sz="2244"/>
            </a:lvl7pPr>
            <a:lvl8pPr marL="7182018" indent="0">
              <a:buNone/>
              <a:defRPr sz="2244"/>
            </a:lvl8pPr>
            <a:lvl9pPr marL="8208020" indent="0">
              <a:buNone/>
              <a:defRPr sz="224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82425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10752" y="2683342"/>
            <a:ext cx="17698522" cy="97416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0752" y="13416653"/>
            <a:ext cx="17698522" cy="319783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10752" y="46713298"/>
            <a:ext cx="4617006" cy="26833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1021F-45BA-5E45-ABC4-189779436DD2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97259" y="46713298"/>
            <a:ext cx="6925508" cy="26833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492267" y="46713298"/>
            <a:ext cx="4617006" cy="26833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3905E-CE34-2442-A140-B228938DB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9622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52005" rtl="0" eaLnBrk="1" latinLnBrk="1" hangingPunct="1">
        <a:lnSpc>
          <a:spcPct val="90000"/>
        </a:lnSpc>
        <a:spcBef>
          <a:spcPct val="0"/>
        </a:spcBef>
        <a:buNone/>
        <a:defRPr sz="987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3001" indent="-513001" algn="l" defTabSz="2052005" rtl="0" eaLnBrk="1" latinLnBrk="1" hangingPunct="1">
        <a:lnSpc>
          <a:spcPct val="90000"/>
        </a:lnSpc>
        <a:spcBef>
          <a:spcPts val="2244"/>
        </a:spcBef>
        <a:buFont typeface="Arial" panose="020B0604020202020204" pitchFamily="34" charset="0"/>
        <a:buChar char="•"/>
        <a:defRPr sz="6283" kern="1200">
          <a:solidFill>
            <a:schemeClr val="tx1"/>
          </a:solidFill>
          <a:latin typeface="+mn-lt"/>
          <a:ea typeface="+mn-ea"/>
          <a:cs typeface="+mn-cs"/>
        </a:defRPr>
      </a:lvl1pPr>
      <a:lvl2pPr marL="1539004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5386" kern="1200">
          <a:solidFill>
            <a:schemeClr val="tx1"/>
          </a:solidFill>
          <a:latin typeface="+mn-lt"/>
          <a:ea typeface="+mn-ea"/>
          <a:cs typeface="+mn-cs"/>
        </a:defRPr>
      </a:lvl2pPr>
      <a:lvl3pPr marL="2565006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488" kern="1200">
          <a:solidFill>
            <a:schemeClr val="tx1"/>
          </a:solidFill>
          <a:latin typeface="+mn-lt"/>
          <a:ea typeface="+mn-ea"/>
          <a:cs typeface="+mn-cs"/>
        </a:defRPr>
      </a:lvl3pPr>
      <a:lvl4pPr marL="3591009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4pPr>
      <a:lvl5pPr marL="4617011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5pPr>
      <a:lvl6pPr marL="5643014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6pPr>
      <a:lvl7pPr marL="6669016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7pPr>
      <a:lvl8pPr marL="7695019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8pPr>
      <a:lvl9pPr marL="8721021" indent="-513001" algn="l" defTabSz="2052005" rtl="0" eaLnBrk="1" latinLnBrk="1" hangingPunct="1">
        <a:lnSpc>
          <a:spcPct val="90000"/>
        </a:lnSpc>
        <a:spcBef>
          <a:spcPts val="1122"/>
        </a:spcBef>
        <a:buFont typeface="Arial" panose="020B0604020202020204" pitchFamily="34" charset="0"/>
        <a:buChar char="•"/>
        <a:defRPr sz="40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1pPr>
      <a:lvl2pPr marL="1026003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2pPr>
      <a:lvl3pPr marL="2052005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3pPr>
      <a:lvl4pPr marL="3078008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4pPr>
      <a:lvl5pPr marL="4104010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5pPr>
      <a:lvl6pPr marL="5130013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6pPr>
      <a:lvl7pPr marL="6156015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7pPr>
      <a:lvl8pPr marL="7182018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8pPr>
      <a:lvl9pPr marL="8208020" algn="l" defTabSz="2052005" rtl="0" eaLnBrk="1" latinLnBrk="1" hangingPunct="1">
        <a:defRPr sz="40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8.png"/><Relationship Id="rId18" Type="http://schemas.openxmlformats.org/officeDocument/2006/relationships/image" Target="../media/image11.png"/><Relationship Id="rId3" Type="http://schemas.openxmlformats.org/officeDocument/2006/relationships/image" Target="../media/image1.emf"/><Relationship Id="rId21" Type="http://schemas.openxmlformats.org/officeDocument/2006/relationships/image" Target="../media/image14.png"/><Relationship Id="rId7" Type="http://schemas.microsoft.com/office/2007/relationships/hdphoto" Target="../media/hdphoto1.wdp"/><Relationship Id="rId12" Type="http://schemas.microsoft.com/office/2007/relationships/hdphoto" Target="../media/hdphoto3.wdp"/><Relationship Id="rId17" Type="http://schemas.microsoft.com/office/2007/relationships/hdphoto" Target="../media/hdphoto5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0.png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3.emf"/><Relationship Id="rId15" Type="http://schemas.microsoft.com/office/2007/relationships/hdphoto" Target="../media/hdphoto4.wdp"/><Relationship Id="rId10" Type="http://schemas.microsoft.com/office/2007/relationships/hdphoto" Target="../media/hdphoto2.wdp"/><Relationship Id="rId19" Type="http://schemas.openxmlformats.org/officeDocument/2006/relationships/image" Target="../media/image12.png"/><Relationship Id="rId4" Type="http://schemas.openxmlformats.org/officeDocument/2006/relationships/image" Target="../media/image2.emf"/><Relationship Id="rId9" Type="http://schemas.openxmlformats.org/officeDocument/2006/relationships/image" Target="../media/image6.png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A11B214-E640-2347-B098-7551EA675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20648"/>
            <a:ext cx="20520025" cy="3438628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470F0A12-7357-1C42-9F1C-8A095D3FBEDB}"/>
              </a:ext>
            </a:extLst>
          </p:cNvPr>
          <p:cNvSpPr txBox="1"/>
          <p:nvPr/>
        </p:nvSpPr>
        <p:spPr>
          <a:xfrm>
            <a:off x="17339843" y="3623036"/>
            <a:ext cx="1675459" cy="8611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4996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D-01</a:t>
            </a:r>
            <a:endParaRPr kumimoji="1" lang="ko-KR" altLang="en-US" sz="4996" b="1" dirty="0"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500000000000000" pitchFamily="34" charset="-128"/>
              <a:ea typeface="Noto Sans CJK KR Black" panose="020B0500000000000000" pitchFamily="34" charset="-128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109A4EB-6D34-3B43-AC6C-BF4B6EFDE476}"/>
              </a:ext>
            </a:extLst>
          </p:cNvPr>
          <p:cNvSpPr txBox="1"/>
          <p:nvPr/>
        </p:nvSpPr>
        <p:spPr>
          <a:xfrm>
            <a:off x="15175797" y="4480496"/>
            <a:ext cx="3839513" cy="554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3002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컴퓨터 공학과</a:t>
            </a:r>
            <a:r>
              <a:rPr kumimoji="1" lang="en-US" altLang="ko-KR" sz="3002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2 – 6</a:t>
            </a:r>
            <a:r>
              <a:rPr kumimoji="1" lang="ko-KR" altLang="en-US" sz="3002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팀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C37C29E-6021-4F18-AF43-B45926101BC8}"/>
              </a:ext>
            </a:extLst>
          </p:cNvPr>
          <p:cNvSpPr txBox="1"/>
          <p:nvPr/>
        </p:nvSpPr>
        <p:spPr>
          <a:xfrm>
            <a:off x="1503080" y="11839239"/>
            <a:ext cx="5868914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55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Sejong University</a:t>
            </a:r>
            <a:endParaRPr kumimoji="1" lang="ko-KR" altLang="en-US" sz="5500" dirty="0">
              <a:solidFill>
                <a:schemeClr val="tx1">
                  <a:lumMod val="85000"/>
                  <a:lumOff val="15000"/>
                </a:schemeClr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AF6897B-7F4C-42DF-B1BC-3EF0CCEEB134}"/>
              </a:ext>
            </a:extLst>
          </p:cNvPr>
          <p:cNvSpPr txBox="1"/>
          <p:nvPr/>
        </p:nvSpPr>
        <p:spPr>
          <a:xfrm>
            <a:off x="739930" y="12804659"/>
            <a:ext cx="18319439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글로벌 라운지 출입문 서비스</a:t>
            </a:r>
          </a:p>
        </p:txBody>
      </p:sp>
      <p:sp>
        <p:nvSpPr>
          <p:cNvPr id="96" name="사각형: 둥근 위쪽 모서리 75">
            <a:extLst>
              <a:ext uri="{FF2B5EF4-FFF2-40B4-BE49-F238E27FC236}">
                <a16:creationId xmlns:a16="http://schemas.microsoft.com/office/drawing/2014/main" id="{DFF7FBDE-CAD4-48B8-A781-ED69C66362C0}"/>
              </a:ext>
            </a:extLst>
          </p:cNvPr>
          <p:cNvSpPr/>
          <p:nvPr/>
        </p:nvSpPr>
        <p:spPr>
          <a:xfrm>
            <a:off x="1516598" y="20295554"/>
            <a:ext cx="8001000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1.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프로젝트 개요</a:t>
            </a:r>
          </a:p>
        </p:txBody>
      </p:sp>
      <p:sp>
        <p:nvSpPr>
          <p:cNvPr id="97" name="사각형: 둥근 위쪽 모서리 79">
            <a:extLst>
              <a:ext uri="{FF2B5EF4-FFF2-40B4-BE49-F238E27FC236}">
                <a16:creationId xmlns:a16="http://schemas.microsoft.com/office/drawing/2014/main" id="{47436857-9208-4260-AA80-B5C97FB88F53}"/>
              </a:ext>
            </a:extLst>
          </p:cNvPr>
          <p:cNvSpPr/>
          <p:nvPr/>
        </p:nvSpPr>
        <p:spPr>
          <a:xfrm>
            <a:off x="1516596" y="26924634"/>
            <a:ext cx="16766185" cy="782548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3.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시스템 구성도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454754E-D661-46D4-9DE8-88B0F2C56E13}"/>
              </a:ext>
            </a:extLst>
          </p:cNvPr>
          <p:cNvSpPr txBox="1"/>
          <p:nvPr/>
        </p:nvSpPr>
        <p:spPr>
          <a:xfrm>
            <a:off x="2211371" y="28070722"/>
            <a:ext cx="2318263" cy="53860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시스템 구성도</a:t>
            </a:r>
          </a:p>
        </p:txBody>
      </p:sp>
      <p:pic>
        <p:nvPicPr>
          <p:cNvPr id="99" name="그림 98">
            <a:extLst>
              <a:ext uri="{FF2B5EF4-FFF2-40B4-BE49-F238E27FC236}">
                <a16:creationId xmlns:a16="http://schemas.microsoft.com/office/drawing/2014/main" id="{FC34AF16-31D3-48C2-B32E-426F7EB6CE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302" y="28054272"/>
            <a:ext cx="571500" cy="571500"/>
          </a:xfrm>
          <a:prstGeom prst="rect">
            <a:avLst/>
          </a:prstGeom>
        </p:spPr>
      </p:pic>
      <p:sp>
        <p:nvSpPr>
          <p:cNvPr id="100" name="사각형: 둥근 위쪽 모서리 79">
            <a:extLst>
              <a:ext uri="{FF2B5EF4-FFF2-40B4-BE49-F238E27FC236}">
                <a16:creationId xmlns:a16="http://schemas.microsoft.com/office/drawing/2014/main" id="{87DC978F-6BA2-42F2-BB4C-0D55CFF5BC25}"/>
              </a:ext>
            </a:extLst>
          </p:cNvPr>
          <p:cNvSpPr/>
          <p:nvPr/>
        </p:nvSpPr>
        <p:spPr>
          <a:xfrm>
            <a:off x="1467016" y="36507781"/>
            <a:ext cx="8001002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4.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해결방법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2CA35CF-67DA-4451-A5A0-D4C48AFEA6C2}"/>
              </a:ext>
            </a:extLst>
          </p:cNvPr>
          <p:cNvSpPr txBox="1"/>
          <p:nvPr/>
        </p:nvSpPr>
        <p:spPr>
          <a:xfrm>
            <a:off x="2216668" y="37711023"/>
            <a:ext cx="1635384" cy="53860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개선 내용</a:t>
            </a:r>
          </a:p>
        </p:txBody>
      </p:sp>
      <p:pic>
        <p:nvPicPr>
          <p:cNvPr id="102" name="그림 101">
            <a:extLst>
              <a:ext uri="{FF2B5EF4-FFF2-40B4-BE49-F238E27FC236}">
                <a16:creationId xmlns:a16="http://schemas.microsoft.com/office/drawing/2014/main" id="{5E4ABBFB-D590-48EE-AC9B-0EF6B9C14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6601" y="37694573"/>
            <a:ext cx="571500" cy="571500"/>
          </a:xfrm>
          <a:prstGeom prst="rect">
            <a:avLst/>
          </a:prstGeom>
        </p:spPr>
      </p:pic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01212068-1766-4DCC-9701-A1CA8D6F7AD0}"/>
              </a:ext>
            </a:extLst>
          </p:cNvPr>
          <p:cNvGrpSpPr/>
          <p:nvPr/>
        </p:nvGrpSpPr>
        <p:grpSpPr>
          <a:xfrm>
            <a:off x="1468162" y="44342684"/>
            <a:ext cx="8049436" cy="3124151"/>
            <a:chOff x="1543903" y="43858156"/>
            <a:chExt cx="8049436" cy="3124151"/>
          </a:xfrm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8E801205-5114-4E5E-B6A3-BD219561EBFE}"/>
                </a:ext>
              </a:extLst>
            </p:cNvPr>
            <p:cNvSpPr txBox="1"/>
            <p:nvPr/>
          </p:nvSpPr>
          <p:spPr>
            <a:xfrm>
              <a:off x="2294209" y="43858156"/>
              <a:ext cx="1635383" cy="53860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9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Option</a:t>
              </a:r>
              <a:endPara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pic>
          <p:nvPicPr>
            <p:cNvPr id="105" name="그림 104">
              <a:extLst>
                <a:ext uri="{FF2B5EF4-FFF2-40B4-BE49-F238E27FC236}">
                  <a16:creationId xmlns:a16="http://schemas.microsoft.com/office/drawing/2014/main" id="{AF0D62F2-28CA-4DA3-872A-75BEF5455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43903" y="43869146"/>
              <a:ext cx="571500" cy="571500"/>
            </a:xfrm>
            <a:prstGeom prst="rect">
              <a:avLst/>
            </a:prstGeom>
          </p:spPr>
        </p:pic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3B248727-A550-44A2-B40B-E7A0198B9B31}"/>
                </a:ext>
              </a:extLst>
            </p:cNvPr>
            <p:cNvSpPr txBox="1"/>
            <p:nvPr/>
          </p:nvSpPr>
          <p:spPr>
            <a:xfrm>
              <a:off x="1623632" y="44646411"/>
              <a:ext cx="7969707" cy="23358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just">
                <a:lnSpc>
                  <a:spcPct val="200000"/>
                </a:lnSpc>
                <a:buAutoNum type="arabicPeriod"/>
              </a:pPr>
              <a:r>
                <a:rPr lang="en-US" altLang="ko-KR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RSA</a:t>
              </a:r>
              <a:r>
                <a:rPr lang="ko-KR" altLang="en-US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 공개키 암호화를 통한 사용자 개인정보 보호</a:t>
              </a:r>
              <a:endParaRPr lang="en-US" altLang="ko-KR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 marL="457200" indent="-457200" algn="just">
                <a:lnSpc>
                  <a:spcPct val="200000"/>
                </a:lnSpc>
                <a:buAutoNum type="arabicPeriod"/>
              </a:pPr>
              <a:r>
                <a:rPr lang="en-US" altLang="ko-KR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QR</a:t>
              </a:r>
              <a:r>
                <a:rPr lang="ko-KR" altLang="en-US" sz="1898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코드 갱신을 통한 중복 이용 방지</a:t>
              </a:r>
              <a:endParaRPr lang="en-US" altLang="ko-KR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 marL="457200" indent="-457200" algn="just">
                <a:lnSpc>
                  <a:spcPct val="200000"/>
                </a:lnSpc>
                <a:buAutoNum type="arabicPeriod"/>
              </a:pPr>
              <a:endParaRPr lang="en-US" altLang="ko-KR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 algn="just">
                <a:lnSpc>
                  <a:spcPct val="200000"/>
                </a:lnSpc>
              </a:pPr>
              <a:endParaRPr lang="ko-KR" altLang="en-US" sz="1898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sp>
        <p:nvSpPr>
          <p:cNvPr id="107" name="사각형: 둥근 위쪽 모서리 79">
            <a:extLst>
              <a:ext uri="{FF2B5EF4-FFF2-40B4-BE49-F238E27FC236}">
                <a16:creationId xmlns:a16="http://schemas.microsoft.com/office/drawing/2014/main" id="{2193209C-B3B3-4DF1-9F2A-D0E6A07D5C7E}"/>
              </a:ext>
            </a:extLst>
          </p:cNvPr>
          <p:cNvSpPr/>
          <p:nvPr/>
        </p:nvSpPr>
        <p:spPr>
          <a:xfrm>
            <a:off x="10212075" y="36507781"/>
            <a:ext cx="8001001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5.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기대효과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9F7D6A67-1ED2-4DC4-AB9C-17E5E5D68C28}"/>
              </a:ext>
            </a:extLst>
          </p:cNvPr>
          <p:cNvSpPr txBox="1"/>
          <p:nvPr/>
        </p:nvSpPr>
        <p:spPr>
          <a:xfrm>
            <a:off x="10912144" y="37711023"/>
            <a:ext cx="3001143" cy="53860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9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앞으로의 기대효과</a:t>
            </a:r>
          </a:p>
        </p:txBody>
      </p:sp>
      <p:pic>
        <p:nvPicPr>
          <p:cNvPr id="109" name="그림 108">
            <a:extLst>
              <a:ext uri="{FF2B5EF4-FFF2-40B4-BE49-F238E27FC236}">
                <a16:creationId xmlns:a16="http://schemas.microsoft.com/office/drawing/2014/main" id="{6A542FA2-056F-45C7-859A-F2A5206FF3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2075" y="37694573"/>
            <a:ext cx="571500" cy="571500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FC8C8EB7-8989-4FC7-8F2D-C7B797D0B654}"/>
              </a:ext>
            </a:extLst>
          </p:cNvPr>
          <p:cNvSpPr txBox="1"/>
          <p:nvPr/>
        </p:nvSpPr>
        <p:spPr>
          <a:xfrm>
            <a:off x="10281780" y="38591587"/>
            <a:ext cx="8001001" cy="408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1.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카드 발급 비용</a:t>
            </a: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시간 절감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2.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모바일 플랫폼을 통한 접근성 및 이용률 증가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3.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자동화된 시스템을 이용하여 통계 추출의 편의성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4.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외부인 차단 효과</a:t>
            </a:r>
          </a:p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5.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기술의 확장성</a:t>
            </a:r>
            <a:endParaRPr lang="en-US" altLang="ko-KR" sz="2000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- Beacon</a:t>
            </a:r>
            <a:r>
              <a:rPr lang="ko-KR" altLang="en-US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을 이용하여 시각 장애인</a:t>
            </a:r>
            <a:r>
              <a:rPr lang="en-US" altLang="ko-KR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액정이 파손된 휴대폰에서 사용 가능</a:t>
            </a:r>
            <a:endParaRPr lang="en-US" altLang="ko-KR" sz="1600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- </a:t>
            </a:r>
            <a:r>
              <a:rPr lang="ko-KR" altLang="en-US" sz="16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학교 내 출입 통계 시스템 구축  가능</a:t>
            </a:r>
          </a:p>
        </p:txBody>
      </p: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E3A1A855-9BFA-40B5-8673-A35E427D06D1}"/>
              </a:ext>
            </a:extLst>
          </p:cNvPr>
          <p:cNvGrpSpPr/>
          <p:nvPr/>
        </p:nvGrpSpPr>
        <p:grpSpPr>
          <a:xfrm>
            <a:off x="10212076" y="21379144"/>
            <a:ext cx="8057925" cy="4282784"/>
            <a:chOff x="1511302" y="27190676"/>
            <a:chExt cx="8057925" cy="4282784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365A775E-7B37-4EB5-91E0-666405DB7282}"/>
                </a:ext>
              </a:extLst>
            </p:cNvPr>
            <p:cNvSpPr txBox="1"/>
            <p:nvPr/>
          </p:nvSpPr>
          <p:spPr>
            <a:xfrm>
              <a:off x="2211371" y="27207126"/>
              <a:ext cx="867545" cy="53860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29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요약</a:t>
              </a:r>
            </a:p>
          </p:txBody>
        </p:sp>
        <p:pic>
          <p:nvPicPr>
            <p:cNvPr id="113" name="그림 112">
              <a:extLst>
                <a:ext uri="{FF2B5EF4-FFF2-40B4-BE49-F238E27FC236}">
                  <a16:creationId xmlns:a16="http://schemas.microsoft.com/office/drawing/2014/main" id="{20339624-54C8-47A2-B162-1DCC38BB5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11302" y="27190676"/>
              <a:ext cx="571500" cy="571500"/>
            </a:xfrm>
            <a:prstGeom prst="rect">
              <a:avLst/>
            </a:prstGeom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C1EF23C3-665C-48F9-A9E9-20746821A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30127" y="28069860"/>
              <a:ext cx="8039100" cy="3403600"/>
            </a:xfrm>
            <a:prstGeom prst="rect">
              <a:avLst/>
            </a:prstGeom>
          </p:spPr>
        </p:pic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B1B79119-7279-4A13-A47D-B4C0FAE57676}"/>
                </a:ext>
              </a:extLst>
            </p:cNvPr>
            <p:cNvSpPr txBox="1"/>
            <p:nvPr/>
          </p:nvSpPr>
          <p:spPr>
            <a:xfrm>
              <a:off x="2093605" y="28193417"/>
              <a:ext cx="14205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solidFill>
                    <a:schemeClr val="bg1"/>
                  </a:solidFill>
                  <a:latin typeface="Noto Sans CJK KR Medium" panose="020B0500000000000000" pitchFamily="34" charset="-128"/>
                  <a:ea typeface="Noto Sans CJK KR Medium" panose="020B0500000000000000" pitchFamily="34" charset="-128"/>
                </a:rPr>
                <a:t>프로젝트 명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0C2FB16-75C0-427F-B3EC-9692F651BA18}"/>
                </a:ext>
              </a:extLst>
            </p:cNvPr>
            <p:cNvSpPr txBox="1"/>
            <p:nvPr/>
          </p:nvSpPr>
          <p:spPr>
            <a:xfrm>
              <a:off x="5094427" y="28193417"/>
              <a:ext cx="34852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solidFill>
                    <a:schemeClr val="bg1"/>
                  </a:solidFill>
                  <a:latin typeface="Noto Sans CJK KR Medium" panose="020B0500000000000000" pitchFamily="34" charset="-128"/>
                  <a:ea typeface="Noto Sans CJK KR Medium" panose="020B0500000000000000" pitchFamily="34" charset="-128"/>
                </a:rPr>
                <a:t>Global Lounge Door System</a:t>
              </a:r>
              <a:endParaRPr kumimoji="1" lang="ko-KR" altLang="en-US" sz="2000" dirty="0">
                <a:solidFill>
                  <a:schemeClr val="bg1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0ED7272E-8D46-4657-9A0F-64DDAA611EB5}"/>
                </a:ext>
              </a:extLst>
            </p:cNvPr>
            <p:cNvSpPr txBox="1"/>
            <p:nvPr/>
          </p:nvSpPr>
          <p:spPr>
            <a:xfrm>
              <a:off x="5776515" y="28764917"/>
              <a:ext cx="21210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사물인터넷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(IoT)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A0058CB9-07B4-4D52-BA25-645F3D5A0D80}"/>
                </a:ext>
              </a:extLst>
            </p:cNvPr>
            <p:cNvSpPr txBox="1"/>
            <p:nvPr/>
          </p:nvSpPr>
          <p:spPr>
            <a:xfrm>
              <a:off x="6545145" y="29311689"/>
              <a:ext cx="5838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6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조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AF14801C-FC7F-4266-BBCA-DCFE0670A1DC}"/>
                </a:ext>
              </a:extLst>
            </p:cNvPr>
            <p:cNvSpPr txBox="1"/>
            <p:nvPr/>
          </p:nvSpPr>
          <p:spPr>
            <a:xfrm>
              <a:off x="4996653" y="29874906"/>
              <a:ext cx="36808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조재영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, 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안성수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, 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김민우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, </a:t>
              </a:r>
              <a:r>
                <a:rPr kumimoji="1" lang="ko-KR" altLang="en-US" sz="2000" dirty="0" err="1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임소율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7517909-D7A5-403D-89C6-4291418A415E}"/>
                </a:ext>
              </a:extLst>
            </p:cNvPr>
            <p:cNvSpPr txBox="1"/>
            <p:nvPr/>
          </p:nvSpPr>
          <p:spPr>
            <a:xfrm>
              <a:off x="5736428" y="30438123"/>
              <a:ext cx="22012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Capstone Design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166F8A9E-DB73-4F18-B45A-5A96E41152C8}"/>
                </a:ext>
              </a:extLst>
            </p:cNvPr>
            <p:cNvSpPr txBox="1"/>
            <p:nvPr/>
          </p:nvSpPr>
          <p:spPr>
            <a:xfrm>
              <a:off x="5631438" y="31001344"/>
              <a:ext cx="24112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2019.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03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~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2019.</a:t>
              </a:r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 </a:t>
              </a:r>
              <a:r>
                <a:rPr kumimoji="1" lang="en-US" altLang="ko-KR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06</a:t>
              </a:r>
              <a:endParaRPr kumimoji="1" lang="ko-KR" altLang="en-US" sz="2000" dirty="0">
                <a:latin typeface="Noto Sans CJK KR" panose="020B0500000000000000" pitchFamily="34" charset="-128"/>
                <a:ea typeface="Noto Sans CJK KR" panose="020B0500000000000000" pitchFamily="34" charset="-128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23B4F0BA-28E7-4844-B376-C8600BD4FDB3}"/>
                </a:ext>
              </a:extLst>
            </p:cNvPr>
            <p:cNvSpPr txBox="1"/>
            <p:nvPr/>
          </p:nvSpPr>
          <p:spPr>
            <a:xfrm>
              <a:off x="1975789" y="28764917"/>
              <a:ext cx="16562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프로젝트 분야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84C97F0D-CC88-4DE1-9F1F-23C3F3ACE51F}"/>
                </a:ext>
              </a:extLst>
            </p:cNvPr>
            <p:cNvSpPr txBox="1"/>
            <p:nvPr/>
          </p:nvSpPr>
          <p:spPr>
            <a:xfrm>
              <a:off x="2447072" y="29311689"/>
              <a:ext cx="7136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팀 명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7BFF6AF-5F59-415D-B8CC-15429CA894BE}"/>
                </a:ext>
              </a:extLst>
            </p:cNvPr>
            <p:cNvSpPr txBox="1"/>
            <p:nvPr/>
          </p:nvSpPr>
          <p:spPr>
            <a:xfrm>
              <a:off x="1682436" y="29874909"/>
              <a:ext cx="22429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팀 구성원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A55375EA-6157-42C6-9ABF-BFFDFE5371DA}"/>
                </a:ext>
              </a:extLst>
            </p:cNvPr>
            <p:cNvSpPr txBox="1"/>
            <p:nvPr/>
          </p:nvSpPr>
          <p:spPr>
            <a:xfrm>
              <a:off x="2064751" y="30438123"/>
              <a:ext cx="14782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연계 교과 명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2B217625-191E-4D21-9450-E57B5D4BC145}"/>
                </a:ext>
              </a:extLst>
            </p:cNvPr>
            <p:cNvSpPr txBox="1"/>
            <p:nvPr/>
          </p:nvSpPr>
          <p:spPr>
            <a:xfrm>
              <a:off x="2211430" y="31001344"/>
              <a:ext cx="11849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000" dirty="0">
                  <a:latin typeface="Noto Sans CJK KR" panose="020B0500000000000000" pitchFamily="34" charset="-128"/>
                  <a:ea typeface="Noto Sans CJK KR" panose="020B0500000000000000" pitchFamily="34" charset="-128"/>
                </a:rPr>
                <a:t>개발 기간</a:t>
              </a:r>
            </a:p>
          </p:txBody>
        </p:sp>
      </p:grp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E3886C0E-20A3-43C0-971B-9E42219D7771}"/>
              </a:ext>
            </a:extLst>
          </p:cNvPr>
          <p:cNvSpPr/>
          <p:nvPr/>
        </p:nvSpPr>
        <p:spPr>
          <a:xfrm>
            <a:off x="6238897" y="21272544"/>
            <a:ext cx="3533952" cy="2396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b="1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관리자 </a:t>
            </a:r>
            <a:r>
              <a:rPr lang="en-US" altLang="ko-KR" sz="2200" b="1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UI/UX</a:t>
            </a:r>
            <a:r>
              <a:rPr lang="ko-KR" altLang="en-US" sz="2200" b="1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</a:t>
            </a:r>
            <a:endParaRPr lang="en-US" altLang="ko-KR" sz="2200" b="1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출입이 허가된 외부인의 출입과 데이터 관리를 원활하게 하기 위한 </a:t>
            </a: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UI/UX 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제공</a:t>
            </a: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56DA54F6-9D87-4F3B-989B-6FFBE66F40A0}"/>
              </a:ext>
            </a:extLst>
          </p:cNvPr>
          <p:cNvSpPr/>
          <p:nvPr/>
        </p:nvSpPr>
        <p:spPr>
          <a:xfrm>
            <a:off x="6196779" y="24787278"/>
            <a:ext cx="3424814" cy="23991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b="1" dirty="0">
                <a:solidFill>
                  <a:schemeClr val="bg1"/>
                </a:solidFill>
              </a:rPr>
              <a:t>데이터 통계</a:t>
            </a:r>
            <a:endParaRPr lang="en-US" altLang="ko-KR" sz="22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수집한 데이터를 기반으로 월 별</a:t>
            </a: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 국가별</a:t>
            </a:r>
            <a:r>
              <a:rPr lang="en-US" altLang="ko-KR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시간대별로 통계 </a:t>
            </a:r>
            <a:r>
              <a:rPr lang="en-US" altLang="ko-KR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 엑셀파일 데이터 추출 가능</a:t>
            </a:r>
            <a:r>
              <a:rPr lang="en-US" altLang="ko-KR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)</a:t>
            </a:r>
            <a:endParaRPr lang="ko-KR" altLang="en-US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7D327A98-6605-4D1B-8105-DB7D6FD95E7B}"/>
              </a:ext>
            </a:extLst>
          </p:cNvPr>
          <p:cNvSpPr/>
          <p:nvPr/>
        </p:nvSpPr>
        <p:spPr>
          <a:xfrm>
            <a:off x="873656" y="21279449"/>
            <a:ext cx="3533951" cy="1934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200" b="1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외부인 출입 통제</a:t>
            </a:r>
          </a:p>
          <a:p>
            <a:pPr algn="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세종대학교 학생이나 관계자가 아닌 외부인의 자유로운 출입을 통제</a:t>
            </a: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6063D144-DA94-4D0B-8A5E-DDE0EC4106FF}"/>
              </a:ext>
            </a:extLst>
          </p:cNvPr>
          <p:cNvSpPr/>
          <p:nvPr/>
        </p:nvSpPr>
        <p:spPr>
          <a:xfrm>
            <a:off x="747188" y="24827038"/>
            <a:ext cx="3712331" cy="1473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200" b="1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원활한 데이터 수집</a:t>
            </a:r>
            <a:endParaRPr lang="en-US" altLang="ko-KR" sz="2200" b="1" dirty="0">
              <a:solidFill>
                <a:schemeClr val="bg1"/>
              </a:solidFill>
              <a:ea typeface="Noto Sans CJK KR Regular" panose="020B0500000000000000" pitchFamily="34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a typeface="Noto Sans CJK KR Regular" panose="020B0500000000000000" pitchFamily="34" charset="-127"/>
              </a:rPr>
              <a:t>기존 수기작성 방법에서 자동으로 데이터를 수집 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6810D0D-E015-4CF2-B76C-7336C1589A48}"/>
              </a:ext>
            </a:extLst>
          </p:cNvPr>
          <p:cNvGrpSpPr/>
          <p:nvPr/>
        </p:nvGrpSpPr>
        <p:grpSpPr>
          <a:xfrm>
            <a:off x="5501871" y="21992695"/>
            <a:ext cx="1926332" cy="1926918"/>
            <a:chOff x="-2620811" y="19242091"/>
            <a:chExt cx="1926332" cy="1926918"/>
          </a:xfrm>
        </p:grpSpPr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65A0A0C1-CAE2-4937-BBDC-E2802A4AA559}"/>
                </a:ext>
              </a:extLst>
            </p:cNvPr>
            <p:cNvGrpSpPr/>
            <p:nvPr/>
          </p:nvGrpSpPr>
          <p:grpSpPr>
            <a:xfrm rot="5400000">
              <a:off x="-2621104" y="19242384"/>
              <a:ext cx="1926918" cy="1926332"/>
              <a:chOff x="4671032" y="1365140"/>
              <a:chExt cx="1926918" cy="1926332"/>
            </a:xfrm>
            <a:solidFill>
              <a:srgbClr val="A17D60"/>
            </a:solidFill>
          </p:grpSpPr>
          <p:sp>
            <p:nvSpPr>
              <p:cNvPr id="156" name="양쪽 모서리가 둥근 사각형 46">
                <a:extLst>
                  <a:ext uri="{FF2B5EF4-FFF2-40B4-BE49-F238E27FC236}">
                    <a16:creationId xmlns:a16="http://schemas.microsoft.com/office/drawing/2014/main" id="{6C9116CD-7418-46DE-AFE1-91A05AF6921C}"/>
                  </a:ext>
                </a:extLst>
              </p:cNvPr>
              <p:cNvSpPr/>
              <p:nvPr/>
            </p:nvSpPr>
            <p:spPr>
              <a:xfrm>
                <a:off x="5934071" y="1365140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" name="직각 삼각형 25">
                <a:extLst>
                  <a:ext uri="{FF2B5EF4-FFF2-40B4-BE49-F238E27FC236}">
                    <a16:creationId xmlns:a16="http://schemas.microsoft.com/office/drawing/2014/main" id="{FA8A8A3E-51E5-40B3-9EE8-97B9FB8C938C}"/>
                  </a:ext>
                </a:extLst>
              </p:cNvPr>
              <p:cNvSpPr/>
              <p:nvPr/>
            </p:nvSpPr>
            <p:spPr>
              <a:xfrm rot="10800000" flipH="1">
                <a:off x="5934070" y="2630268"/>
                <a:ext cx="661204" cy="661204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" name="양쪽 모서리가 둥근 사각형 48">
                <a:extLst>
                  <a:ext uri="{FF2B5EF4-FFF2-40B4-BE49-F238E27FC236}">
                    <a16:creationId xmlns:a16="http://schemas.microsoft.com/office/drawing/2014/main" id="{DB94ED41-4DE0-4E26-AF1B-AC57EF735D8F}"/>
                  </a:ext>
                </a:extLst>
              </p:cNvPr>
              <p:cNvSpPr/>
              <p:nvPr/>
            </p:nvSpPr>
            <p:spPr>
              <a:xfrm rot="16200000">
                <a:off x="4971656" y="2326968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7E62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7" name="Group 14">
              <a:extLst>
                <a:ext uri="{FF2B5EF4-FFF2-40B4-BE49-F238E27FC236}">
                  <a16:creationId xmlns:a16="http://schemas.microsoft.com/office/drawing/2014/main" id="{4A128151-CF17-44A8-8F0F-966A12A9D00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1281454" y="20694990"/>
              <a:ext cx="282952" cy="240012"/>
              <a:chOff x="3669" y="3943"/>
              <a:chExt cx="626" cy="531"/>
            </a:xfrm>
            <a:solidFill>
              <a:schemeClr val="bg1"/>
            </a:solidFill>
          </p:grpSpPr>
          <p:sp>
            <p:nvSpPr>
              <p:cNvPr id="148" name="Freeform 16">
                <a:extLst>
                  <a:ext uri="{FF2B5EF4-FFF2-40B4-BE49-F238E27FC236}">
                    <a16:creationId xmlns:a16="http://schemas.microsoft.com/office/drawing/2014/main" id="{F8BAB7D3-DB66-439F-82FF-1F1828CFCB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69" y="3943"/>
                <a:ext cx="626" cy="531"/>
              </a:xfrm>
              <a:custGeom>
                <a:avLst/>
                <a:gdLst>
                  <a:gd name="T0" fmla="*/ 1532 w 3756"/>
                  <a:gd name="T1" fmla="*/ 2536 h 3186"/>
                  <a:gd name="T2" fmla="*/ 1516 w 3756"/>
                  <a:gd name="T3" fmla="*/ 2550 h 3186"/>
                  <a:gd name="T4" fmla="*/ 1450 w 3756"/>
                  <a:gd name="T5" fmla="*/ 2904 h 3186"/>
                  <a:gd name="T6" fmla="*/ 1457 w 3756"/>
                  <a:gd name="T7" fmla="*/ 2929 h 3186"/>
                  <a:gd name="T8" fmla="*/ 1481 w 3756"/>
                  <a:gd name="T9" fmla="*/ 2941 h 3186"/>
                  <a:gd name="T10" fmla="*/ 2288 w 3756"/>
                  <a:gd name="T11" fmla="*/ 2937 h 3186"/>
                  <a:gd name="T12" fmla="*/ 2304 w 3756"/>
                  <a:gd name="T13" fmla="*/ 2921 h 3186"/>
                  <a:gd name="T14" fmla="*/ 2306 w 3756"/>
                  <a:gd name="T15" fmla="*/ 2905 h 3186"/>
                  <a:gd name="T16" fmla="*/ 2243 w 3756"/>
                  <a:gd name="T17" fmla="*/ 2560 h 3186"/>
                  <a:gd name="T18" fmla="*/ 2233 w 3756"/>
                  <a:gd name="T19" fmla="*/ 2542 h 3186"/>
                  <a:gd name="T20" fmla="*/ 2214 w 3756"/>
                  <a:gd name="T21" fmla="*/ 2534 h 3186"/>
                  <a:gd name="T22" fmla="*/ 585 w 3756"/>
                  <a:gd name="T23" fmla="*/ 305 h 3186"/>
                  <a:gd name="T24" fmla="*/ 560 w 3756"/>
                  <a:gd name="T25" fmla="*/ 314 h 3186"/>
                  <a:gd name="T26" fmla="*/ 544 w 3756"/>
                  <a:gd name="T27" fmla="*/ 336 h 3186"/>
                  <a:gd name="T28" fmla="*/ 542 w 3756"/>
                  <a:gd name="T29" fmla="*/ 1890 h 3186"/>
                  <a:gd name="T30" fmla="*/ 553 w 3756"/>
                  <a:gd name="T31" fmla="*/ 1921 h 3186"/>
                  <a:gd name="T32" fmla="*/ 3188 w 3756"/>
                  <a:gd name="T33" fmla="*/ 1930 h 3186"/>
                  <a:gd name="T34" fmla="*/ 3211 w 3756"/>
                  <a:gd name="T35" fmla="*/ 1906 h 3186"/>
                  <a:gd name="T36" fmla="*/ 3214 w 3756"/>
                  <a:gd name="T37" fmla="*/ 350 h 3186"/>
                  <a:gd name="T38" fmla="*/ 3206 w 3756"/>
                  <a:gd name="T39" fmla="*/ 324 h 3186"/>
                  <a:gd name="T40" fmla="*/ 3185 w 3756"/>
                  <a:gd name="T41" fmla="*/ 308 h 3186"/>
                  <a:gd name="T42" fmla="*/ 585 w 3756"/>
                  <a:gd name="T43" fmla="*/ 305 h 3186"/>
                  <a:gd name="T44" fmla="*/ 3170 w 3756"/>
                  <a:gd name="T45" fmla="*/ 0 h 3186"/>
                  <a:gd name="T46" fmla="*/ 3263 w 3756"/>
                  <a:gd name="T47" fmla="*/ 13 h 3186"/>
                  <a:gd name="T48" fmla="*/ 3346 w 3756"/>
                  <a:gd name="T49" fmla="*/ 48 h 3186"/>
                  <a:gd name="T50" fmla="*/ 3418 w 3756"/>
                  <a:gd name="T51" fmla="*/ 103 h 3186"/>
                  <a:gd name="T52" fmla="*/ 3473 w 3756"/>
                  <a:gd name="T53" fmla="*/ 173 h 3186"/>
                  <a:gd name="T54" fmla="*/ 3508 w 3756"/>
                  <a:gd name="T55" fmla="*/ 256 h 3186"/>
                  <a:gd name="T56" fmla="*/ 3520 w 3756"/>
                  <a:gd name="T57" fmla="*/ 350 h 3186"/>
                  <a:gd name="T58" fmla="*/ 3518 w 3756"/>
                  <a:gd name="T59" fmla="*/ 1931 h 3186"/>
                  <a:gd name="T60" fmla="*/ 3500 w 3756"/>
                  <a:gd name="T61" fmla="*/ 2009 h 3186"/>
                  <a:gd name="T62" fmla="*/ 3516 w 3756"/>
                  <a:gd name="T63" fmla="*/ 2049 h 3186"/>
                  <a:gd name="T64" fmla="*/ 3754 w 3756"/>
                  <a:gd name="T65" fmla="*/ 3006 h 3186"/>
                  <a:gd name="T66" fmla="*/ 3753 w 3756"/>
                  <a:gd name="T67" fmla="*/ 3060 h 3186"/>
                  <a:gd name="T68" fmla="*/ 3729 w 3756"/>
                  <a:gd name="T69" fmla="*/ 3116 h 3186"/>
                  <a:gd name="T70" fmla="*/ 3687 w 3756"/>
                  <a:gd name="T71" fmla="*/ 3158 h 3186"/>
                  <a:gd name="T72" fmla="*/ 3631 w 3756"/>
                  <a:gd name="T73" fmla="*/ 3182 h 3186"/>
                  <a:gd name="T74" fmla="*/ 157 w 3756"/>
                  <a:gd name="T75" fmla="*/ 3186 h 3186"/>
                  <a:gd name="T76" fmla="*/ 101 w 3756"/>
                  <a:gd name="T77" fmla="*/ 3175 h 3186"/>
                  <a:gd name="T78" fmla="*/ 52 w 3756"/>
                  <a:gd name="T79" fmla="*/ 3146 h 3186"/>
                  <a:gd name="T80" fmla="*/ 18 w 3756"/>
                  <a:gd name="T81" fmla="*/ 3101 h 3186"/>
                  <a:gd name="T82" fmla="*/ 1 w 3756"/>
                  <a:gd name="T83" fmla="*/ 3047 h 3186"/>
                  <a:gd name="T84" fmla="*/ 5 w 3756"/>
                  <a:gd name="T85" fmla="*/ 2991 h 3186"/>
                  <a:gd name="T86" fmla="*/ 247 w 3756"/>
                  <a:gd name="T87" fmla="*/ 2028 h 3186"/>
                  <a:gd name="T88" fmla="*/ 245 w 3756"/>
                  <a:gd name="T89" fmla="*/ 1970 h 3186"/>
                  <a:gd name="T90" fmla="*/ 236 w 3756"/>
                  <a:gd name="T91" fmla="*/ 1890 h 3186"/>
                  <a:gd name="T92" fmla="*/ 239 w 3756"/>
                  <a:gd name="T93" fmla="*/ 302 h 3186"/>
                  <a:gd name="T94" fmla="*/ 263 w 3756"/>
                  <a:gd name="T95" fmla="*/ 214 h 3186"/>
                  <a:gd name="T96" fmla="*/ 308 w 3756"/>
                  <a:gd name="T97" fmla="*/ 136 h 3186"/>
                  <a:gd name="T98" fmla="*/ 372 w 3756"/>
                  <a:gd name="T99" fmla="*/ 73 h 3186"/>
                  <a:gd name="T100" fmla="*/ 450 w 3756"/>
                  <a:gd name="T101" fmla="*/ 27 h 3186"/>
                  <a:gd name="T102" fmla="*/ 538 w 3756"/>
                  <a:gd name="T103" fmla="*/ 3 h 3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756" h="3186">
                    <a:moveTo>
                      <a:pt x="1542" y="2534"/>
                    </a:moveTo>
                    <a:lnTo>
                      <a:pt x="1532" y="2536"/>
                    </a:lnTo>
                    <a:lnTo>
                      <a:pt x="1523" y="2542"/>
                    </a:lnTo>
                    <a:lnTo>
                      <a:pt x="1516" y="2550"/>
                    </a:lnTo>
                    <a:lnTo>
                      <a:pt x="1513" y="2560"/>
                    </a:lnTo>
                    <a:lnTo>
                      <a:pt x="1450" y="2904"/>
                    </a:lnTo>
                    <a:lnTo>
                      <a:pt x="1451" y="2917"/>
                    </a:lnTo>
                    <a:lnTo>
                      <a:pt x="1457" y="2929"/>
                    </a:lnTo>
                    <a:lnTo>
                      <a:pt x="1467" y="2937"/>
                    </a:lnTo>
                    <a:lnTo>
                      <a:pt x="1481" y="2941"/>
                    </a:lnTo>
                    <a:lnTo>
                      <a:pt x="2275" y="2941"/>
                    </a:lnTo>
                    <a:lnTo>
                      <a:pt x="2288" y="2937"/>
                    </a:lnTo>
                    <a:lnTo>
                      <a:pt x="2297" y="2932"/>
                    </a:lnTo>
                    <a:lnTo>
                      <a:pt x="2304" y="2921"/>
                    </a:lnTo>
                    <a:lnTo>
                      <a:pt x="2306" y="2909"/>
                    </a:lnTo>
                    <a:lnTo>
                      <a:pt x="2306" y="2905"/>
                    </a:lnTo>
                    <a:lnTo>
                      <a:pt x="2305" y="2901"/>
                    </a:lnTo>
                    <a:lnTo>
                      <a:pt x="2243" y="2560"/>
                    </a:lnTo>
                    <a:lnTo>
                      <a:pt x="2240" y="2550"/>
                    </a:lnTo>
                    <a:lnTo>
                      <a:pt x="2233" y="2542"/>
                    </a:lnTo>
                    <a:lnTo>
                      <a:pt x="2224" y="2536"/>
                    </a:lnTo>
                    <a:lnTo>
                      <a:pt x="2214" y="2534"/>
                    </a:lnTo>
                    <a:lnTo>
                      <a:pt x="1542" y="2534"/>
                    </a:lnTo>
                    <a:close/>
                    <a:moveTo>
                      <a:pt x="585" y="305"/>
                    </a:moveTo>
                    <a:lnTo>
                      <a:pt x="571" y="308"/>
                    </a:lnTo>
                    <a:lnTo>
                      <a:pt x="560" y="314"/>
                    </a:lnTo>
                    <a:lnTo>
                      <a:pt x="550" y="324"/>
                    </a:lnTo>
                    <a:lnTo>
                      <a:pt x="544" y="336"/>
                    </a:lnTo>
                    <a:lnTo>
                      <a:pt x="542" y="350"/>
                    </a:lnTo>
                    <a:lnTo>
                      <a:pt x="542" y="1890"/>
                    </a:lnTo>
                    <a:lnTo>
                      <a:pt x="544" y="1906"/>
                    </a:lnTo>
                    <a:lnTo>
                      <a:pt x="553" y="1921"/>
                    </a:lnTo>
                    <a:lnTo>
                      <a:pt x="567" y="1930"/>
                    </a:lnTo>
                    <a:lnTo>
                      <a:pt x="3188" y="1930"/>
                    </a:lnTo>
                    <a:lnTo>
                      <a:pt x="3202" y="1921"/>
                    </a:lnTo>
                    <a:lnTo>
                      <a:pt x="3211" y="1906"/>
                    </a:lnTo>
                    <a:lnTo>
                      <a:pt x="3214" y="1890"/>
                    </a:lnTo>
                    <a:lnTo>
                      <a:pt x="3214" y="350"/>
                    </a:lnTo>
                    <a:lnTo>
                      <a:pt x="3212" y="336"/>
                    </a:lnTo>
                    <a:lnTo>
                      <a:pt x="3206" y="324"/>
                    </a:lnTo>
                    <a:lnTo>
                      <a:pt x="3196" y="314"/>
                    </a:lnTo>
                    <a:lnTo>
                      <a:pt x="3185" y="308"/>
                    </a:lnTo>
                    <a:lnTo>
                      <a:pt x="3170" y="305"/>
                    </a:lnTo>
                    <a:lnTo>
                      <a:pt x="585" y="305"/>
                    </a:lnTo>
                    <a:close/>
                    <a:moveTo>
                      <a:pt x="585" y="0"/>
                    </a:moveTo>
                    <a:lnTo>
                      <a:pt x="3170" y="0"/>
                    </a:lnTo>
                    <a:lnTo>
                      <a:pt x="3218" y="3"/>
                    </a:lnTo>
                    <a:lnTo>
                      <a:pt x="3263" y="13"/>
                    </a:lnTo>
                    <a:lnTo>
                      <a:pt x="3306" y="27"/>
                    </a:lnTo>
                    <a:lnTo>
                      <a:pt x="3346" y="48"/>
                    </a:lnTo>
                    <a:lnTo>
                      <a:pt x="3384" y="73"/>
                    </a:lnTo>
                    <a:lnTo>
                      <a:pt x="3418" y="103"/>
                    </a:lnTo>
                    <a:lnTo>
                      <a:pt x="3448" y="136"/>
                    </a:lnTo>
                    <a:lnTo>
                      <a:pt x="3473" y="173"/>
                    </a:lnTo>
                    <a:lnTo>
                      <a:pt x="3493" y="214"/>
                    </a:lnTo>
                    <a:lnTo>
                      <a:pt x="3508" y="256"/>
                    </a:lnTo>
                    <a:lnTo>
                      <a:pt x="3517" y="302"/>
                    </a:lnTo>
                    <a:lnTo>
                      <a:pt x="3520" y="350"/>
                    </a:lnTo>
                    <a:lnTo>
                      <a:pt x="3520" y="1890"/>
                    </a:lnTo>
                    <a:lnTo>
                      <a:pt x="3518" y="1931"/>
                    </a:lnTo>
                    <a:lnTo>
                      <a:pt x="3510" y="1970"/>
                    </a:lnTo>
                    <a:lnTo>
                      <a:pt x="3500" y="2009"/>
                    </a:lnTo>
                    <a:lnTo>
                      <a:pt x="3509" y="2028"/>
                    </a:lnTo>
                    <a:lnTo>
                      <a:pt x="3516" y="2049"/>
                    </a:lnTo>
                    <a:lnTo>
                      <a:pt x="3749" y="2983"/>
                    </a:lnTo>
                    <a:lnTo>
                      <a:pt x="3754" y="3006"/>
                    </a:lnTo>
                    <a:lnTo>
                      <a:pt x="3756" y="3029"/>
                    </a:lnTo>
                    <a:lnTo>
                      <a:pt x="3753" y="3060"/>
                    </a:lnTo>
                    <a:lnTo>
                      <a:pt x="3743" y="3090"/>
                    </a:lnTo>
                    <a:lnTo>
                      <a:pt x="3729" y="3116"/>
                    </a:lnTo>
                    <a:lnTo>
                      <a:pt x="3710" y="3140"/>
                    </a:lnTo>
                    <a:lnTo>
                      <a:pt x="3687" y="3158"/>
                    </a:lnTo>
                    <a:lnTo>
                      <a:pt x="3660" y="3173"/>
                    </a:lnTo>
                    <a:lnTo>
                      <a:pt x="3631" y="3182"/>
                    </a:lnTo>
                    <a:lnTo>
                      <a:pt x="3599" y="3186"/>
                    </a:lnTo>
                    <a:lnTo>
                      <a:pt x="157" y="3186"/>
                    </a:lnTo>
                    <a:lnTo>
                      <a:pt x="129" y="3183"/>
                    </a:lnTo>
                    <a:lnTo>
                      <a:pt x="101" y="3175"/>
                    </a:lnTo>
                    <a:lnTo>
                      <a:pt x="75" y="3163"/>
                    </a:lnTo>
                    <a:lnTo>
                      <a:pt x="52" y="3146"/>
                    </a:lnTo>
                    <a:lnTo>
                      <a:pt x="33" y="3125"/>
                    </a:lnTo>
                    <a:lnTo>
                      <a:pt x="18" y="3101"/>
                    </a:lnTo>
                    <a:lnTo>
                      <a:pt x="7" y="3075"/>
                    </a:lnTo>
                    <a:lnTo>
                      <a:pt x="1" y="3047"/>
                    </a:lnTo>
                    <a:lnTo>
                      <a:pt x="0" y="3019"/>
                    </a:lnTo>
                    <a:lnTo>
                      <a:pt x="5" y="2991"/>
                    </a:lnTo>
                    <a:lnTo>
                      <a:pt x="240" y="2049"/>
                    </a:lnTo>
                    <a:lnTo>
                      <a:pt x="247" y="2028"/>
                    </a:lnTo>
                    <a:lnTo>
                      <a:pt x="256" y="2009"/>
                    </a:lnTo>
                    <a:lnTo>
                      <a:pt x="245" y="1970"/>
                    </a:lnTo>
                    <a:lnTo>
                      <a:pt x="238" y="1931"/>
                    </a:lnTo>
                    <a:lnTo>
                      <a:pt x="236" y="1890"/>
                    </a:lnTo>
                    <a:lnTo>
                      <a:pt x="236" y="350"/>
                    </a:lnTo>
                    <a:lnTo>
                      <a:pt x="239" y="302"/>
                    </a:lnTo>
                    <a:lnTo>
                      <a:pt x="248" y="256"/>
                    </a:lnTo>
                    <a:lnTo>
                      <a:pt x="263" y="214"/>
                    </a:lnTo>
                    <a:lnTo>
                      <a:pt x="283" y="173"/>
                    </a:lnTo>
                    <a:lnTo>
                      <a:pt x="308" y="136"/>
                    </a:lnTo>
                    <a:lnTo>
                      <a:pt x="338" y="103"/>
                    </a:lnTo>
                    <a:lnTo>
                      <a:pt x="372" y="73"/>
                    </a:lnTo>
                    <a:lnTo>
                      <a:pt x="409" y="48"/>
                    </a:lnTo>
                    <a:lnTo>
                      <a:pt x="450" y="27"/>
                    </a:lnTo>
                    <a:lnTo>
                      <a:pt x="493" y="13"/>
                    </a:lnTo>
                    <a:lnTo>
                      <a:pt x="538" y="3"/>
                    </a:lnTo>
                    <a:lnTo>
                      <a:pt x="5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9" name="Freeform 17">
                <a:extLst>
                  <a:ext uri="{FF2B5EF4-FFF2-40B4-BE49-F238E27FC236}">
                    <a16:creationId xmlns:a16="http://schemas.microsoft.com/office/drawing/2014/main" id="{FB653110-F14F-4255-9A7A-6D74586CD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8" y="4071"/>
                <a:ext cx="108" cy="109"/>
              </a:xfrm>
              <a:custGeom>
                <a:avLst/>
                <a:gdLst>
                  <a:gd name="T0" fmla="*/ 49 w 654"/>
                  <a:gd name="T1" fmla="*/ 0 h 654"/>
                  <a:gd name="T2" fmla="*/ 63 w 654"/>
                  <a:gd name="T3" fmla="*/ 2 h 654"/>
                  <a:gd name="T4" fmla="*/ 515 w 654"/>
                  <a:gd name="T5" fmla="*/ 174 h 654"/>
                  <a:gd name="T6" fmla="*/ 527 w 654"/>
                  <a:gd name="T7" fmla="*/ 181 h 654"/>
                  <a:gd name="T8" fmla="*/ 536 w 654"/>
                  <a:gd name="T9" fmla="*/ 192 h 654"/>
                  <a:gd name="T10" fmla="*/ 542 w 654"/>
                  <a:gd name="T11" fmla="*/ 205 h 654"/>
                  <a:gd name="T12" fmla="*/ 544 w 654"/>
                  <a:gd name="T13" fmla="*/ 220 h 654"/>
                  <a:gd name="T14" fmla="*/ 541 w 654"/>
                  <a:gd name="T15" fmla="*/ 234 h 654"/>
                  <a:gd name="T16" fmla="*/ 534 w 654"/>
                  <a:gd name="T17" fmla="*/ 247 h 654"/>
                  <a:gd name="T18" fmla="*/ 524 w 654"/>
                  <a:gd name="T19" fmla="*/ 256 h 654"/>
                  <a:gd name="T20" fmla="*/ 510 w 654"/>
                  <a:gd name="T21" fmla="*/ 262 h 654"/>
                  <a:gd name="T22" fmla="*/ 412 w 654"/>
                  <a:gd name="T23" fmla="*/ 289 h 654"/>
                  <a:gd name="T24" fmla="*/ 641 w 654"/>
                  <a:gd name="T25" fmla="*/ 518 h 654"/>
                  <a:gd name="T26" fmla="*/ 649 w 654"/>
                  <a:gd name="T27" fmla="*/ 529 h 654"/>
                  <a:gd name="T28" fmla="*/ 654 w 654"/>
                  <a:gd name="T29" fmla="*/ 543 h 654"/>
                  <a:gd name="T30" fmla="*/ 654 w 654"/>
                  <a:gd name="T31" fmla="*/ 558 h 654"/>
                  <a:gd name="T32" fmla="*/ 649 w 654"/>
                  <a:gd name="T33" fmla="*/ 572 h 654"/>
                  <a:gd name="T34" fmla="*/ 641 w 654"/>
                  <a:gd name="T35" fmla="*/ 583 h 654"/>
                  <a:gd name="T36" fmla="*/ 583 w 654"/>
                  <a:gd name="T37" fmla="*/ 641 h 654"/>
                  <a:gd name="T38" fmla="*/ 571 w 654"/>
                  <a:gd name="T39" fmla="*/ 649 h 654"/>
                  <a:gd name="T40" fmla="*/ 557 w 654"/>
                  <a:gd name="T41" fmla="*/ 654 h 654"/>
                  <a:gd name="T42" fmla="*/ 543 w 654"/>
                  <a:gd name="T43" fmla="*/ 654 h 654"/>
                  <a:gd name="T44" fmla="*/ 530 w 654"/>
                  <a:gd name="T45" fmla="*/ 649 h 654"/>
                  <a:gd name="T46" fmla="*/ 517 w 654"/>
                  <a:gd name="T47" fmla="*/ 641 h 654"/>
                  <a:gd name="T48" fmla="*/ 289 w 654"/>
                  <a:gd name="T49" fmla="*/ 412 h 654"/>
                  <a:gd name="T50" fmla="*/ 262 w 654"/>
                  <a:gd name="T51" fmla="*/ 510 h 654"/>
                  <a:gd name="T52" fmla="*/ 256 w 654"/>
                  <a:gd name="T53" fmla="*/ 524 h 654"/>
                  <a:gd name="T54" fmla="*/ 246 w 654"/>
                  <a:gd name="T55" fmla="*/ 534 h 654"/>
                  <a:gd name="T56" fmla="*/ 234 w 654"/>
                  <a:gd name="T57" fmla="*/ 541 h 654"/>
                  <a:gd name="T58" fmla="*/ 220 w 654"/>
                  <a:gd name="T59" fmla="*/ 544 h 654"/>
                  <a:gd name="T60" fmla="*/ 205 w 654"/>
                  <a:gd name="T61" fmla="*/ 543 h 654"/>
                  <a:gd name="T62" fmla="*/ 192 w 654"/>
                  <a:gd name="T63" fmla="*/ 536 h 654"/>
                  <a:gd name="T64" fmla="*/ 181 w 654"/>
                  <a:gd name="T65" fmla="*/ 527 h 654"/>
                  <a:gd name="T66" fmla="*/ 174 w 654"/>
                  <a:gd name="T67" fmla="*/ 515 h 654"/>
                  <a:gd name="T68" fmla="*/ 3 w 654"/>
                  <a:gd name="T69" fmla="*/ 62 h 654"/>
                  <a:gd name="T70" fmla="*/ 0 w 654"/>
                  <a:gd name="T71" fmla="*/ 50 h 654"/>
                  <a:gd name="T72" fmla="*/ 0 w 654"/>
                  <a:gd name="T73" fmla="*/ 36 h 654"/>
                  <a:gd name="T74" fmla="*/ 5 w 654"/>
                  <a:gd name="T75" fmla="*/ 24 h 654"/>
                  <a:gd name="T76" fmla="*/ 14 w 654"/>
                  <a:gd name="T77" fmla="*/ 13 h 654"/>
                  <a:gd name="T78" fmla="*/ 24 w 654"/>
                  <a:gd name="T79" fmla="*/ 5 h 654"/>
                  <a:gd name="T80" fmla="*/ 37 w 654"/>
                  <a:gd name="T81" fmla="*/ 1 h 654"/>
                  <a:gd name="T82" fmla="*/ 49 w 654"/>
                  <a:gd name="T83" fmla="*/ 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54" h="654">
                    <a:moveTo>
                      <a:pt x="49" y="0"/>
                    </a:moveTo>
                    <a:lnTo>
                      <a:pt x="63" y="2"/>
                    </a:lnTo>
                    <a:lnTo>
                      <a:pt x="515" y="174"/>
                    </a:lnTo>
                    <a:lnTo>
                      <a:pt x="527" y="181"/>
                    </a:lnTo>
                    <a:lnTo>
                      <a:pt x="536" y="192"/>
                    </a:lnTo>
                    <a:lnTo>
                      <a:pt x="542" y="205"/>
                    </a:lnTo>
                    <a:lnTo>
                      <a:pt x="544" y="220"/>
                    </a:lnTo>
                    <a:lnTo>
                      <a:pt x="541" y="234"/>
                    </a:lnTo>
                    <a:lnTo>
                      <a:pt x="534" y="247"/>
                    </a:lnTo>
                    <a:lnTo>
                      <a:pt x="524" y="256"/>
                    </a:lnTo>
                    <a:lnTo>
                      <a:pt x="510" y="262"/>
                    </a:lnTo>
                    <a:lnTo>
                      <a:pt x="412" y="289"/>
                    </a:lnTo>
                    <a:lnTo>
                      <a:pt x="641" y="518"/>
                    </a:lnTo>
                    <a:lnTo>
                      <a:pt x="649" y="529"/>
                    </a:lnTo>
                    <a:lnTo>
                      <a:pt x="654" y="543"/>
                    </a:lnTo>
                    <a:lnTo>
                      <a:pt x="654" y="558"/>
                    </a:lnTo>
                    <a:lnTo>
                      <a:pt x="649" y="572"/>
                    </a:lnTo>
                    <a:lnTo>
                      <a:pt x="641" y="583"/>
                    </a:lnTo>
                    <a:lnTo>
                      <a:pt x="583" y="641"/>
                    </a:lnTo>
                    <a:lnTo>
                      <a:pt x="571" y="649"/>
                    </a:lnTo>
                    <a:lnTo>
                      <a:pt x="557" y="654"/>
                    </a:lnTo>
                    <a:lnTo>
                      <a:pt x="543" y="654"/>
                    </a:lnTo>
                    <a:lnTo>
                      <a:pt x="530" y="649"/>
                    </a:lnTo>
                    <a:lnTo>
                      <a:pt x="517" y="641"/>
                    </a:lnTo>
                    <a:lnTo>
                      <a:pt x="289" y="412"/>
                    </a:lnTo>
                    <a:lnTo>
                      <a:pt x="262" y="510"/>
                    </a:lnTo>
                    <a:lnTo>
                      <a:pt x="256" y="524"/>
                    </a:lnTo>
                    <a:lnTo>
                      <a:pt x="246" y="534"/>
                    </a:lnTo>
                    <a:lnTo>
                      <a:pt x="234" y="541"/>
                    </a:lnTo>
                    <a:lnTo>
                      <a:pt x="220" y="544"/>
                    </a:lnTo>
                    <a:lnTo>
                      <a:pt x="205" y="543"/>
                    </a:lnTo>
                    <a:lnTo>
                      <a:pt x="192" y="536"/>
                    </a:lnTo>
                    <a:lnTo>
                      <a:pt x="181" y="527"/>
                    </a:lnTo>
                    <a:lnTo>
                      <a:pt x="174" y="515"/>
                    </a:lnTo>
                    <a:lnTo>
                      <a:pt x="3" y="62"/>
                    </a:lnTo>
                    <a:lnTo>
                      <a:pt x="0" y="50"/>
                    </a:lnTo>
                    <a:lnTo>
                      <a:pt x="0" y="36"/>
                    </a:lnTo>
                    <a:lnTo>
                      <a:pt x="5" y="24"/>
                    </a:lnTo>
                    <a:lnTo>
                      <a:pt x="14" y="13"/>
                    </a:lnTo>
                    <a:lnTo>
                      <a:pt x="24" y="5"/>
                    </a:lnTo>
                    <a:lnTo>
                      <a:pt x="37" y="1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8E38BE9C-C3D7-459B-9FD2-828B4D1BF06C}"/>
              </a:ext>
            </a:extLst>
          </p:cNvPr>
          <p:cNvGrpSpPr/>
          <p:nvPr/>
        </p:nvGrpSpPr>
        <p:grpSpPr>
          <a:xfrm>
            <a:off x="3277754" y="21992694"/>
            <a:ext cx="1926918" cy="1926332"/>
            <a:chOff x="-4844928" y="19242090"/>
            <a:chExt cx="1926918" cy="1926332"/>
          </a:xfrm>
        </p:grpSpPr>
        <p:grpSp>
          <p:nvGrpSpPr>
            <p:cNvPr id="133" name="그룹 132">
              <a:extLst>
                <a:ext uri="{FF2B5EF4-FFF2-40B4-BE49-F238E27FC236}">
                  <a16:creationId xmlns:a16="http://schemas.microsoft.com/office/drawing/2014/main" id="{056370F6-D517-4A70-97DD-7129225AB472}"/>
                </a:ext>
              </a:extLst>
            </p:cNvPr>
            <p:cNvGrpSpPr/>
            <p:nvPr/>
          </p:nvGrpSpPr>
          <p:grpSpPr>
            <a:xfrm>
              <a:off x="-4844928" y="19242090"/>
              <a:ext cx="1926918" cy="1926332"/>
              <a:chOff x="4060721" y="2176262"/>
              <a:chExt cx="1926918" cy="1926332"/>
            </a:xfrm>
            <a:solidFill>
              <a:srgbClr val="E54C4F"/>
            </a:solidFill>
          </p:grpSpPr>
          <p:sp>
            <p:nvSpPr>
              <p:cNvPr id="159" name="양쪽 모서리가 둥근 사각형 42">
                <a:extLst>
                  <a:ext uri="{FF2B5EF4-FFF2-40B4-BE49-F238E27FC236}">
                    <a16:creationId xmlns:a16="http://schemas.microsoft.com/office/drawing/2014/main" id="{0DB0DA35-B715-4AB4-922F-28A150727CF3}"/>
                  </a:ext>
                </a:extLst>
              </p:cNvPr>
              <p:cNvSpPr/>
              <p:nvPr/>
            </p:nvSpPr>
            <p:spPr>
              <a:xfrm>
                <a:off x="5323760" y="2176262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D31F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직각 삼각형 21">
                <a:extLst>
                  <a:ext uri="{FF2B5EF4-FFF2-40B4-BE49-F238E27FC236}">
                    <a16:creationId xmlns:a16="http://schemas.microsoft.com/office/drawing/2014/main" id="{070A239F-5448-4356-8B4C-A90C3CC1B0DC}"/>
                  </a:ext>
                </a:extLst>
              </p:cNvPr>
              <p:cNvSpPr/>
              <p:nvPr/>
            </p:nvSpPr>
            <p:spPr>
              <a:xfrm rot="10800000" flipH="1">
                <a:off x="5323760" y="3441390"/>
                <a:ext cx="661204" cy="661204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양쪽 모서리가 둥근 사각형 44">
                <a:extLst>
                  <a:ext uri="{FF2B5EF4-FFF2-40B4-BE49-F238E27FC236}">
                    <a16:creationId xmlns:a16="http://schemas.microsoft.com/office/drawing/2014/main" id="{221EC1D1-C326-470E-AC68-4C5F3EB72986}"/>
                  </a:ext>
                </a:extLst>
              </p:cNvPr>
              <p:cNvSpPr/>
              <p:nvPr/>
            </p:nvSpPr>
            <p:spPr>
              <a:xfrm rot="16200000">
                <a:off x="4361345" y="3138091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8" name="Group 28">
              <a:extLst>
                <a:ext uri="{FF2B5EF4-FFF2-40B4-BE49-F238E27FC236}">
                  <a16:creationId xmlns:a16="http://schemas.microsoft.com/office/drawing/2014/main" id="{FBE7C5F0-8883-40DB-8E80-B9D282B7DEF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-4539913" y="20694990"/>
              <a:ext cx="305908" cy="267728"/>
              <a:chOff x="496" y="4251"/>
              <a:chExt cx="641" cy="561"/>
            </a:xfrm>
            <a:solidFill>
              <a:schemeClr val="bg1"/>
            </a:solidFill>
          </p:grpSpPr>
          <p:sp>
            <p:nvSpPr>
              <p:cNvPr id="146" name="Freeform 30">
                <a:extLst>
                  <a:ext uri="{FF2B5EF4-FFF2-40B4-BE49-F238E27FC236}">
                    <a16:creationId xmlns:a16="http://schemas.microsoft.com/office/drawing/2014/main" id="{5FEC6AF5-F9AD-4B0B-90CF-93242C5FF0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" y="4720"/>
                <a:ext cx="88" cy="92"/>
              </a:xfrm>
              <a:custGeom>
                <a:avLst/>
                <a:gdLst>
                  <a:gd name="T0" fmla="*/ 0 w 526"/>
                  <a:gd name="T1" fmla="*/ 0 h 553"/>
                  <a:gd name="T2" fmla="*/ 526 w 526"/>
                  <a:gd name="T3" fmla="*/ 250 h 553"/>
                  <a:gd name="T4" fmla="*/ 97 w 526"/>
                  <a:gd name="T5" fmla="*/ 542 h 553"/>
                  <a:gd name="T6" fmla="*/ 81 w 526"/>
                  <a:gd name="T7" fmla="*/ 549 h 553"/>
                  <a:gd name="T8" fmla="*/ 65 w 526"/>
                  <a:gd name="T9" fmla="*/ 553 h 553"/>
                  <a:gd name="T10" fmla="*/ 49 w 526"/>
                  <a:gd name="T11" fmla="*/ 552 h 553"/>
                  <a:gd name="T12" fmla="*/ 34 w 526"/>
                  <a:gd name="T13" fmla="*/ 546 h 553"/>
                  <a:gd name="T14" fmla="*/ 20 w 526"/>
                  <a:gd name="T15" fmla="*/ 535 h 553"/>
                  <a:gd name="T16" fmla="*/ 9 w 526"/>
                  <a:gd name="T17" fmla="*/ 522 h 553"/>
                  <a:gd name="T18" fmla="*/ 2 w 526"/>
                  <a:gd name="T19" fmla="*/ 507 h 553"/>
                  <a:gd name="T20" fmla="*/ 0 w 526"/>
                  <a:gd name="T21" fmla="*/ 490 h 553"/>
                  <a:gd name="T22" fmla="*/ 0 w 526"/>
                  <a:gd name="T23" fmla="*/ 0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26" h="553">
                    <a:moveTo>
                      <a:pt x="0" y="0"/>
                    </a:moveTo>
                    <a:lnTo>
                      <a:pt x="526" y="250"/>
                    </a:lnTo>
                    <a:lnTo>
                      <a:pt x="97" y="542"/>
                    </a:lnTo>
                    <a:lnTo>
                      <a:pt x="81" y="549"/>
                    </a:lnTo>
                    <a:lnTo>
                      <a:pt x="65" y="553"/>
                    </a:lnTo>
                    <a:lnTo>
                      <a:pt x="49" y="552"/>
                    </a:lnTo>
                    <a:lnTo>
                      <a:pt x="34" y="546"/>
                    </a:lnTo>
                    <a:lnTo>
                      <a:pt x="20" y="535"/>
                    </a:lnTo>
                    <a:lnTo>
                      <a:pt x="9" y="522"/>
                    </a:lnTo>
                    <a:lnTo>
                      <a:pt x="2" y="507"/>
                    </a:lnTo>
                    <a:lnTo>
                      <a:pt x="0" y="4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7" name="Freeform 31">
                <a:extLst>
                  <a:ext uri="{FF2B5EF4-FFF2-40B4-BE49-F238E27FC236}">
                    <a16:creationId xmlns:a16="http://schemas.microsoft.com/office/drawing/2014/main" id="{2C73A9FB-2A9B-422F-8ABB-098C93747A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4251"/>
                <a:ext cx="641" cy="530"/>
              </a:xfrm>
              <a:custGeom>
                <a:avLst/>
                <a:gdLst>
                  <a:gd name="T0" fmla="*/ 3785 w 3847"/>
                  <a:gd name="T1" fmla="*/ 0 h 3180"/>
                  <a:gd name="T2" fmla="*/ 3800 w 3847"/>
                  <a:gd name="T3" fmla="*/ 2 h 3180"/>
                  <a:gd name="T4" fmla="*/ 3814 w 3847"/>
                  <a:gd name="T5" fmla="*/ 7 h 3180"/>
                  <a:gd name="T6" fmla="*/ 3827 w 3847"/>
                  <a:gd name="T7" fmla="*/ 16 h 3180"/>
                  <a:gd name="T8" fmla="*/ 3839 w 3847"/>
                  <a:gd name="T9" fmla="*/ 31 h 3180"/>
                  <a:gd name="T10" fmla="*/ 3846 w 3847"/>
                  <a:gd name="T11" fmla="*/ 49 h 3180"/>
                  <a:gd name="T12" fmla="*/ 3847 w 3847"/>
                  <a:gd name="T13" fmla="*/ 66 h 3180"/>
                  <a:gd name="T14" fmla="*/ 3842 w 3847"/>
                  <a:gd name="T15" fmla="*/ 85 h 3180"/>
                  <a:gd name="T16" fmla="*/ 2642 w 3847"/>
                  <a:gd name="T17" fmla="*/ 3110 h 3180"/>
                  <a:gd name="T18" fmla="*/ 2631 w 3847"/>
                  <a:gd name="T19" fmla="*/ 3130 h 3180"/>
                  <a:gd name="T20" fmla="*/ 2617 w 3847"/>
                  <a:gd name="T21" fmla="*/ 3147 h 3180"/>
                  <a:gd name="T22" fmla="*/ 2600 w 3847"/>
                  <a:gd name="T23" fmla="*/ 3161 h 3180"/>
                  <a:gd name="T24" fmla="*/ 2579 w 3847"/>
                  <a:gd name="T25" fmla="*/ 3172 h 3180"/>
                  <a:gd name="T26" fmla="*/ 2559 w 3847"/>
                  <a:gd name="T27" fmla="*/ 3178 h 3180"/>
                  <a:gd name="T28" fmla="*/ 2539 w 3847"/>
                  <a:gd name="T29" fmla="*/ 3180 h 3180"/>
                  <a:gd name="T30" fmla="*/ 2514 w 3847"/>
                  <a:gd name="T31" fmla="*/ 3177 h 3180"/>
                  <a:gd name="T32" fmla="*/ 2491 w 3847"/>
                  <a:gd name="T33" fmla="*/ 3168 h 3180"/>
                  <a:gd name="T34" fmla="*/ 1278 w 3847"/>
                  <a:gd name="T35" fmla="*/ 2591 h 3180"/>
                  <a:gd name="T36" fmla="*/ 2984 w 3847"/>
                  <a:gd name="T37" fmla="*/ 878 h 3180"/>
                  <a:gd name="T38" fmla="*/ 1036 w 3847"/>
                  <a:gd name="T39" fmla="*/ 2477 h 3180"/>
                  <a:gd name="T40" fmla="*/ 63 w 3847"/>
                  <a:gd name="T41" fmla="*/ 2014 h 3180"/>
                  <a:gd name="T42" fmla="*/ 42 w 3847"/>
                  <a:gd name="T43" fmla="*/ 2000 h 3180"/>
                  <a:gd name="T44" fmla="*/ 24 w 3847"/>
                  <a:gd name="T45" fmla="*/ 1983 h 3180"/>
                  <a:gd name="T46" fmla="*/ 11 w 3847"/>
                  <a:gd name="T47" fmla="*/ 1963 h 3180"/>
                  <a:gd name="T48" fmla="*/ 3 w 3847"/>
                  <a:gd name="T49" fmla="*/ 1940 h 3180"/>
                  <a:gd name="T50" fmla="*/ 0 w 3847"/>
                  <a:gd name="T51" fmla="*/ 1915 h 3180"/>
                  <a:gd name="T52" fmla="*/ 2 w 3847"/>
                  <a:gd name="T53" fmla="*/ 1891 h 3180"/>
                  <a:gd name="T54" fmla="*/ 10 w 3847"/>
                  <a:gd name="T55" fmla="*/ 1867 h 3180"/>
                  <a:gd name="T56" fmla="*/ 23 w 3847"/>
                  <a:gd name="T57" fmla="*/ 1846 h 3180"/>
                  <a:gd name="T58" fmla="*/ 41 w 3847"/>
                  <a:gd name="T59" fmla="*/ 1829 h 3180"/>
                  <a:gd name="T60" fmla="*/ 62 w 3847"/>
                  <a:gd name="T61" fmla="*/ 1816 h 3180"/>
                  <a:gd name="T62" fmla="*/ 3757 w 3847"/>
                  <a:gd name="T63" fmla="*/ 5 h 3180"/>
                  <a:gd name="T64" fmla="*/ 3771 w 3847"/>
                  <a:gd name="T65" fmla="*/ 1 h 3180"/>
                  <a:gd name="T66" fmla="*/ 3785 w 3847"/>
                  <a:gd name="T67" fmla="*/ 0 h 3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7" h="3180">
                    <a:moveTo>
                      <a:pt x="3785" y="0"/>
                    </a:moveTo>
                    <a:lnTo>
                      <a:pt x="3800" y="2"/>
                    </a:lnTo>
                    <a:lnTo>
                      <a:pt x="3814" y="7"/>
                    </a:lnTo>
                    <a:lnTo>
                      <a:pt x="3827" y="16"/>
                    </a:lnTo>
                    <a:lnTo>
                      <a:pt x="3839" y="31"/>
                    </a:lnTo>
                    <a:lnTo>
                      <a:pt x="3846" y="49"/>
                    </a:lnTo>
                    <a:lnTo>
                      <a:pt x="3847" y="66"/>
                    </a:lnTo>
                    <a:lnTo>
                      <a:pt x="3842" y="85"/>
                    </a:lnTo>
                    <a:lnTo>
                      <a:pt x="2642" y="3110"/>
                    </a:lnTo>
                    <a:lnTo>
                      <a:pt x="2631" y="3130"/>
                    </a:lnTo>
                    <a:lnTo>
                      <a:pt x="2617" y="3147"/>
                    </a:lnTo>
                    <a:lnTo>
                      <a:pt x="2600" y="3161"/>
                    </a:lnTo>
                    <a:lnTo>
                      <a:pt x="2579" y="3172"/>
                    </a:lnTo>
                    <a:lnTo>
                      <a:pt x="2559" y="3178"/>
                    </a:lnTo>
                    <a:lnTo>
                      <a:pt x="2539" y="3180"/>
                    </a:lnTo>
                    <a:lnTo>
                      <a:pt x="2514" y="3177"/>
                    </a:lnTo>
                    <a:lnTo>
                      <a:pt x="2491" y="3168"/>
                    </a:lnTo>
                    <a:lnTo>
                      <a:pt x="1278" y="2591"/>
                    </a:lnTo>
                    <a:lnTo>
                      <a:pt x="2984" y="878"/>
                    </a:lnTo>
                    <a:lnTo>
                      <a:pt x="1036" y="2477"/>
                    </a:lnTo>
                    <a:lnTo>
                      <a:pt x="63" y="2014"/>
                    </a:lnTo>
                    <a:lnTo>
                      <a:pt x="42" y="2000"/>
                    </a:lnTo>
                    <a:lnTo>
                      <a:pt x="24" y="1983"/>
                    </a:lnTo>
                    <a:lnTo>
                      <a:pt x="11" y="1963"/>
                    </a:lnTo>
                    <a:lnTo>
                      <a:pt x="3" y="1940"/>
                    </a:lnTo>
                    <a:lnTo>
                      <a:pt x="0" y="1915"/>
                    </a:lnTo>
                    <a:lnTo>
                      <a:pt x="2" y="1891"/>
                    </a:lnTo>
                    <a:lnTo>
                      <a:pt x="10" y="1867"/>
                    </a:lnTo>
                    <a:lnTo>
                      <a:pt x="23" y="1846"/>
                    </a:lnTo>
                    <a:lnTo>
                      <a:pt x="41" y="1829"/>
                    </a:lnTo>
                    <a:lnTo>
                      <a:pt x="62" y="1816"/>
                    </a:lnTo>
                    <a:lnTo>
                      <a:pt x="3757" y="5"/>
                    </a:lnTo>
                    <a:lnTo>
                      <a:pt x="3771" y="1"/>
                    </a:lnTo>
                    <a:lnTo>
                      <a:pt x="37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29A815D7-AE8A-4989-BC1E-C6B0EEF311E4}"/>
              </a:ext>
            </a:extLst>
          </p:cNvPr>
          <p:cNvGrpSpPr/>
          <p:nvPr/>
        </p:nvGrpSpPr>
        <p:grpSpPr>
          <a:xfrm>
            <a:off x="3275080" y="24169030"/>
            <a:ext cx="1926331" cy="1926918"/>
            <a:chOff x="-4847602" y="21573728"/>
            <a:chExt cx="1926331" cy="1926918"/>
          </a:xfrm>
        </p:grpSpPr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0FA9980E-5F80-40FB-8922-D8D7B3524B1B}"/>
                </a:ext>
              </a:extLst>
            </p:cNvPr>
            <p:cNvGrpSpPr/>
            <p:nvPr/>
          </p:nvGrpSpPr>
          <p:grpSpPr>
            <a:xfrm rot="16200000">
              <a:off x="-4847895" y="21574021"/>
              <a:ext cx="1926918" cy="1926331"/>
              <a:chOff x="3249599" y="1565953"/>
              <a:chExt cx="1926918" cy="1926331"/>
            </a:xfrm>
            <a:solidFill>
              <a:srgbClr val="A17D60"/>
            </a:solidFill>
          </p:grpSpPr>
          <p:sp>
            <p:nvSpPr>
              <p:cNvPr id="150" name="양쪽 모서리가 둥근 사각형 54">
                <a:extLst>
                  <a:ext uri="{FF2B5EF4-FFF2-40B4-BE49-F238E27FC236}">
                    <a16:creationId xmlns:a16="http://schemas.microsoft.com/office/drawing/2014/main" id="{0C965590-A5B5-4BFF-9595-CDA53297AA5F}"/>
                  </a:ext>
                </a:extLst>
              </p:cNvPr>
              <p:cNvSpPr/>
              <p:nvPr/>
            </p:nvSpPr>
            <p:spPr>
              <a:xfrm>
                <a:off x="4512638" y="1565953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직각 삼각형 33">
                <a:extLst>
                  <a:ext uri="{FF2B5EF4-FFF2-40B4-BE49-F238E27FC236}">
                    <a16:creationId xmlns:a16="http://schemas.microsoft.com/office/drawing/2014/main" id="{ED6BB2F4-88DB-4981-B4F0-27A3F10E27CA}"/>
                  </a:ext>
                </a:extLst>
              </p:cNvPr>
              <p:cNvSpPr/>
              <p:nvPr/>
            </p:nvSpPr>
            <p:spPr>
              <a:xfrm rot="10800000" flipH="1">
                <a:off x="4512638" y="2831080"/>
                <a:ext cx="661204" cy="661204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양쪽 모서리가 둥근 사각형 56">
                <a:extLst>
                  <a:ext uri="{FF2B5EF4-FFF2-40B4-BE49-F238E27FC236}">
                    <a16:creationId xmlns:a16="http://schemas.microsoft.com/office/drawing/2014/main" id="{768F3639-1932-4C86-BBB5-735BBB31E134}"/>
                  </a:ext>
                </a:extLst>
              </p:cNvPr>
              <p:cNvSpPr/>
              <p:nvPr/>
            </p:nvSpPr>
            <p:spPr>
              <a:xfrm rot="16200000">
                <a:off x="3550223" y="2527781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7E62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89D5D57F-7458-40C4-8678-42D54F03505C}"/>
                </a:ext>
              </a:extLst>
            </p:cNvPr>
            <p:cNvGrpSpPr/>
            <p:nvPr/>
          </p:nvGrpSpPr>
          <p:grpSpPr>
            <a:xfrm>
              <a:off x="-4565069" y="21711101"/>
              <a:ext cx="300048" cy="332571"/>
              <a:chOff x="4006853" y="1601788"/>
              <a:chExt cx="322260" cy="357188"/>
            </a:xfrm>
            <a:solidFill>
              <a:schemeClr val="bg1"/>
            </a:solidFill>
          </p:grpSpPr>
          <p:sp>
            <p:nvSpPr>
              <p:cNvPr id="141" name="Freeform 17">
                <a:extLst>
                  <a:ext uri="{FF2B5EF4-FFF2-40B4-BE49-F238E27FC236}">
                    <a16:creationId xmlns:a16="http://schemas.microsoft.com/office/drawing/2014/main" id="{BE31A1AA-CBEC-41EB-A212-A14CFBEE83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2" name="Freeform 18">
                <a:extLst>
                  <a:ext uri="{FF2B5EF4-FFF2-40B4-BE49-F238E27FC236}">
                    <a16:creationId xmlns:a16="http://schemas.microsoft.com/office/drawing/2014/main" id="{44AA7FD5-9FA9-4987-A3CF-E7A6B59636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6853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3" name="Freeform 19">
                <a:extLst>
                  <a:ext uri="{FF2B5EF4-FFF2-40B4-BE49-F238E27FC236}">
                    <a16:creationId xmlns:a16="http://schemas.microsoft.com/office/drawing/2014/main" id="{85B4529A-E108-4AD1-B95E-A346C242C4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0998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4" name="Freeform 20">
                <a:extLst>
                  <a:ext uri="{FF2B5EF4-FFF2-40B4-BE49-F238E27FC236}">
                    <a16:creationId xmlns:a16="http://schemas.microsoft.com/office/drawing/2014/main" id="{D0081593-BAFD-4F91-A77E-3D57D5B4C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145" name="Freeform 21">
                <a:extLst>
                  <a:ext uri="{FF2B5EF4-FFF2-40B4-BE49-F238E27FC236}">
                    <a16:creationId xmlns:a16="http://schemas.microsoft.com/office/drawing/2014/main" id="{4BBDC304-EE16-44C1-808D-9AB1B6A057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3E823C1-3C24-44AE-BEA4-DFDD1E8A1970}"/>
              </a:ext>
            </a:extLst>
          </p:cNvPr>
          <p:cNvGrpSpPr/>
          <p:nvPr/>
        </p:nvGrpSpPr>
        <p:grpSpPr>
          <a:xfrm>
            <a:off x="5501286" y="24169614"/>
            <a:ext cx="1926918" cy="1926332"/>
            <a:chOff x="-2621396" y="21574312"/>
            <a:chExt cx="1926918" cy="1926332"/>
          </a:xfrm>
        </p:grpSpPr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65ADDC92-DE98-4DCA-9DB4-FD6F129F028D}"/>
                </a:ext>
              </a:extLst>
            </p:cNvPr>
            <p:cNvGrpSpPr/>
            <p:nvPr/>
          </p:nvGrpSpPr>
          <p:grpSpPr>
            <a:xfrm rot="10800000">
              <a:off x="-2621396" y="21574312"/>
              <a:ext cx="1926918" cy="1926332"/>
              <a:chOff x="3859909" y="754830"/>
              <a:chExt cx="1926918" cy="1926332"/>
            </a:xfrm>
            <a:solidFill>
              <a:srgbClr val="A17D60"/>
            </a:solidFill>
          </p:grpSpPr>
          <p:sp>
            <p:nvSpPr>
              <p:cNvPr id="153" name="양쪽 모서리가 둥근 사각형 50">
                <a:extLst>
                  <a:ext uri="{FF2B5EF4-FFF2-40B4-BE49-F238E27FC236}">
                    <a16:creationId xmlns:a16="http://schemas.microsoft.com/office/drawing/2014/main" id="{853C0E9E-B6E5-4955-837A-9C2C07FF6654}"/>
                  </a:ext>
                </a:extLst>
              </p:cNvPr>
              <p:cNvSpPr/>
              <p:nvPr/>
            </p:nvSpPr>
            <p:spPr>
              <a:xfrm>
                <a:off x="5122948" y="754830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직각 삼각형 29">
                <a:extLst>
                  <a:ext uri="{FF2B5EF4-FFF2-40B4-BE49-F238E27FC236}">
                    <a16:creationId xmlns:a16="http://schemas.microsoft.com/office/drawing/2014/main" id="{CE30B8A5-984D-4F3A-B7BA-85328E1BD7CA}"/>
                  </a:ext>
                </a:extLst>
              </p:cNvPr>
              <p:cNvSpPr/>
              <p:nvPr/>
            </p:nvSpPr>
            <p:spPr>
              <a:xfrm rot="10800000" flipH="1">
                <a:off x="5122948" y="2019958"/>
                <a:ext cx="661204" cy="661204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" name="양쪽 모서리가 둥근 사각형 52">
                <a:extLst>
                  <a:ext uri="{FF2B5EF4-FFF2-40B4-BE49-F238E27FC236}">
                    <a16:creationId xmlns:a16="http://schemas.microsoft.com/office/drawing/2014/main" id="{119667B9-4812-4CD5-AA37-17CB704E1E68}"/>
                  </a:ext>
                </a:extLst>
              </p:cNvPr>
              <p:cNvSpPr/>
              <p:nvPr/>
            </p:nvSpPr>
            <p:spPr>
              <a:xfrm rot="16200000">
                <a:off x="4160533" y="1716659"/>
                <a:ext cx="663879" cy="126512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7E62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40" name="Freeform 11">
              <a:extLst>
                <a:ext uri="{FF2B5EF4-FFF2-40B4-BE49-F238E27FC236}">
                  <a16:creationId xmlns:a16="http://schemas.microsoft.com/office/drawing/2014/main" id="{A7DE9681-EB8A-4B03-B57E-CB6ACFA237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44334" y="21744851"/>
              <a:ext cx="245832" cy="301813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</p:grpSp>
      <p:sp>
        <p:nvSpPr>
          <p:cNvPr id="162" name="사각형: 둥근 위쪽 모서리 75">
            <a:extLst>
              <a:ext uri="{FF2B5EF4-FFF2-40B4-BE49-F238E27FC236}">
                <a16:creationId xmlns:a16="http://schemas.microsoft.com/office/drawing/2014/main" id="{3D906AA4-19B4-4691-9A73-2CABE0E38462}"/>
              </a:ext>
            </a:extLst>
          </p:cNvPr>
          <p:cNvSpPr/>
          <p:nvPr/>
        </p:nvSpPr>
        <p:spPr>
          <a:xfrm>
            <a:off x="10212076" y="20290720"/>
            <a:ext cx="8001000" cy="877720"/>
          </a:xfrm>
          <a:prstGeom prst="round2SameRect">
            <a:avLst>
              <a:gd name="adj1" fmla="val 30135"/>
              <a:gd name="adj2" fmla="val 0"/>
            </a:avLst>
          </a:prstGeom>
          <a:solidFill>
            <a:srgbClr val="3645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2. </a:t>
            </a:r>
            <a:r>
              <a:rPr lang="ko-KR" altLang="en-US" sz="3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프로젝트 요약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37982216-89EB-4465-A1B3-E19FD678C6BC}"/>
              </a:ext>
            </a:extLst>
          </p:cNvPr>
          <p:cNvSpPr txBox="1"/>
          <p:nvPr/>
        </p:nvSpPr>
        <p:spPr>
          <a:xfrm>
            <a:off x="1503080" y="38352409"/>
            <a:ext cx="8000997" cy="4123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ts val="4000"/>
              </a:lnSpc>
              <a:buAutoNum type="arabicPeriod"/>
            </a:pP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편의성 </a:t>
            </a:r>
            <a:r>
              <a:rPr lang="en-US" altLang="ko-KR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사용자 인증방식</a:t>
            </a:r>
            <a:endParaRPr lang="en-US" altLang="ko-KR" sz="2000" b="1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→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휴대폰을 이용한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QR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코드를 도입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편리함과 발급 비용이 발생하지 않고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높은 접근성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및 확장성을 가짐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457200" indent="-457200" algn="just">
              <a:lnSpc>
                <a:spcPct val="250000"/>
              </a:lnSpc>
              <a:buAutoNum type="arabicPeriod" startAt="2"/>
            </a:pP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외부인 출입 통제</a:t>
            </a:r>
            <a:endParaRPr lang="en-US" altLang="ko-KR" sz="2000" b="1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→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학교서버 우회 인증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앱 생명주기를 이용한 인증시스템 도입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457200" indent="-457200" algn="just">
              <a:lnSpc>
                <a:spcPct val="250000"/>
              </a:lnSpc>
              <a:buAutoNum type="arabicPeriod" startAt="3"/>
            </a:pP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관리 및 이용 통계</a:t>
            </a:r>
            <a:endParaRPr lang="en-US" altLang="ko-KR" sz="2000" b="1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just">
              <a:lnSpc>
                <a:spcPts val="4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→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사용자 정보를 저장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•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관리하는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UI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및 </a:t>
            </a:r>
            <a:r>
              <a:rPr lang="en-US" altLang="ko-KR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DB </a:t>
            </a:r>
            <a:r>
              <a:rPr lang="ko-KR" altLang="en-US" sz="2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서버를 구축</a:t>
            </a:r>
            <a:endParaRPr lang="en-US" altLang="ko-KR" sz="2000" dirty="0">
              <a:solidFill>
                <a:schemeClr val="bg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164" name="Picture 18" descr="íµì  ì¼ë¬ì¤í¸ì ëí ì´ë¯¸ì§ ê²ìê²°ê³¼">
            <a:extLst>
              <a:ext uri="{FF2B5EF4-FFF2-40B4-BE49-F238E27FC236}">
                <a16:creationId xmlns:a16="http://schemas.microsoft.com/office/drawing/2014/main" id="{017F9F2E-29EF-45A8-B815-00A2F391C933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50222" y1="20444" x2="50222" y2="20444"/>
                      </a14:backgroundRemoval>
                    </a14:imgEffect>
                    <a14:imgEffect>
                      <a14:colorTemperature colorTemp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239" y="42761393"/>
            <a:ext cx="1296000" cy="12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Picture 24" descr="qrì½ë ì¼ë¬ì¤í¸ì ëí ì´ë¯¸ì§ ê²ìê²°ê³¼">
            <a:extLst>
              <a:ext uri="{FF2B5EF4-FFF2-40B4-BE49-F238E27FC236}">
                <a16:creationId xmlns:a16="http://schemas.microsoft.com/office/drawing/2014/main" id="{314F0C74-E300-464D-BB67-D6B4E956A0E6}"/>
              </a:ext>
            </a:extLst>
          </p:cNvPr>
          <p:cNvPicPr preferRelativeResize="0">
            <a:picLocks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1" t="10012" r="9129" b="10471"/>
          <a:stretch/>
        </p:blipFill>
        <p:spPr bwMode="auto">
          <a:xfrm>
            <a:off x="2070123" y="42761393"/>
            <a:ext cx="1296000" cy="12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6" name="Picture 28" descr="Business graph icon">
            <a:extLst>
              <a:ext uri="{FF2B5EF4-FFF2-40B4-BE49-F238E27FC236}">
                <a16:creationId xmlns:a16="http://schemas.microsoft.com/office/drawing/2014/main" id="{B2AB8EEF-D523-4BA8-806E-5C70B55FA5F1}"/>
              </a:ext>
            </a:extLst>
          </p:cNvPr>
          <p:cNvPicPr preferRelativeResize="0">
            <a:picLocks noChangeArrowheads="1"/>
          </p:cNvPicPr>
          <p:nvPr/>
        </p:nvPicPr>
        <p:blipFill rotWithShape="1">
          <a:blip r:embed="rId9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6683" b="74519" l="25000" r="77163">
                        <a14:foregroundMark x1="30529" y1="43269" x2="30529" y2="43269"/>
                        <a14:foregroundMark x1="45673" y1="53125" x2="45673" y2="53125"/>
                        <a14:foregroundMark x1="59856" y1="51923" x2="59856" y2="51923"/>
                        <a14:foregroundMark x1="52163" y1="43269" x2="52163" y2="43269"/>
                        <a14:foregroundMark x1="45433" y1="70913" x2="45433" y2="709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731" t="23068" r="18049" b="20993"/>
          <a:stretch/>
        </p:blipFill>
        <p:spPr bwMode="auto">
          <a:xfrm>
            <a:off x="7428203" y="42761393"/>
            <a:ext cx="1296000" cy="12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7" name="그룹 166">
            <a:extLst>
              <a:ext uri="{FF2B5EF4-FFF2-40B4-BE49-F238E27FC236}">
                <a16:creationId xmlns:a16="http://schemas.microsoft.com/office/drawing/2014/main" id="{26B0F5F0-9D41-46AB-9EE3-469775BD17B2}"/>
              </a:ext>
            </a:extLst>
          </p:cNvPr>
          <p:cNvGrpSpPr/>
          <p:nvPr/>
        </p:nvGrpSpPr>
        <p:grpSpPr>
          <a:xfrm>
            <a:off x="2039662" y="28881806"/>
            <a:ext cx="15695630" cy="7197672"/>
            <a:chOff x="2039662" y="28018206"/>
            <a:chExt cx="15695630" cy="7197672"/>
          </a:xfrm>
        </p:grpSpPr>
        <p:grpSp>
          <p:nvGrpSpPr>
            <p:cNvPr id="168" name="그룹 167">
              <a:extLst>
                <a:ext uri="{FF2B5EF4-FFF2-40B4-BE49-F238E27FC236}">
                  <a16:creationId xmlns:a16="http://schemas.microsoft.com/office/drawing/2014/main" id="{1B7C505B-4108-49A3-B16B-095272CAC728}"/>
                </a:ext>
              </a:extLst>
            </p:cNvPr>
            <p:cNvGrpSpPr/>
            <p:nvPr/>
          </p:nvGrpSpPr>
          <p:grpSpPr>
            <a:xfrm>
              <a:off x="2039662" y="28018206"/>
              <a:ext cx="15695630" cy="7197672"/>
              <a:chOff x="1580695" y="28075258"/>
              <a:chExt cx="15695630" cy="7197672"/>
            </a:xfrm>
          </p:grpSpPr>
          <p:grpSp>
            <p:nvGrpSpPr>
              <p:cNvPr id="176" name="그룹 175">
                <a:extLst>
                  <a:ext uri="{FF2B5EF4-FFF2-40B4-BE49-F238E27FC236}">
                    <a16:creationId xmlns:a16="http://schemas.microsoft.com/office/drawing/2014/main" id="{02305B2D-EF2D-4E64-845F-C5E59F65E0DF}"/>
                  </a:ext>
                </a:extLst>
              </p:cNvPr>
              <p:cNvGrpSpPr/>
              <p:nvPr/>
            </p:nvGrpSpPr>
            <p:grpSpPr>
              <a:xfrm>
                <a:off x="1580695" y="28075258"/>
                <a:ext cx="15695630" cy="7197672"/>
                <a:chOff x="1768631" y="28075258"/>
                <a:chExt cx="15695630" cy="7197672"/>
              </a:xfrm>
            </p:grpSpPr>
            <p:grpSp>
              <p:nvGrpSpPr>
                <p:cNvPr id="178" name="그룹 177">
                  <a:extLst>
                    <a:ext uri="{FF2B5EF4-FFF2-40B4-BE49-F238E27FC236}">
                      <a16:creationId xmlns:a16="http://schemas.microsoft.com/office/drawing/2014/main" id="{4073F12E-F258-408F-A75E-0337D531AE92}"/>
                    </a:ext>
                  </a:extLst>
                </p:cNvPr>
                <p:cNvGrpSpPr/>
                <p:nvPr/>
              </p:nvGrpSpPr>
              <p:grpSpPr>
                <a:xfrm>
                  <a:off x="1768631" y="28075258"/>
                  <a:ext cx="15695630" cy="7197672"/>
                  <a:chOff x="-19927289" y="25508880"/>
                  <a:chExt cx="15502030" cy="9542840"/>
                </a:xfrm>
              </p:grpSpPr>
              <p:sp>
                <p:nvSpPr>
                  <p:cNvPr id="180" name="직사각형 179">
                    <a:extLst>
                      <a:ext uri="{FF2B5EF4-FFF2-40B4-BE49-F238E27FC236}">
                        <a16:creationId xmlns:a16="http://schemas.microsoft.com/office/drawing/2014/main" id="{7B0D4CFE-E5D1-4EC6-ABBA-D3B96DE6AD3A}"/>
                      </a:ext>
                    </a:extLst>
                  </p:cNvPr>
                  <p:cNvSpPr/>
                  <p:nvPr/>
                </p:nvSpPr>
                <p:spPr>
                  <a:xfrm>
                    <a:off x="-19927289" y="25508880"/>
                    <a:ext cx="15502030" cy="9542840"/>
                  </a:xfrm>
                  <a:prstGeom prst="rect">
                    <a:avLst/>
                  </a:prstGeom>
                  <a:solidFill>
                    <a:schemeClr val="bg2">
                      <a:alpha val="21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grpSp>
                <p:nvGrpSpPr>
                  <p:cNvPr id="181" name="그룹 180">
                    <a:extLst>
                      <a:ext uri="{FF2B5EF4-FFF2-40B4-BE49-F238E27FC236}">
                        <a16:creationId xmlns:a16="http://schemas.microsoft.com/office/drawing/2014/main" id="{1D0F127C-4FE7-44AD-8947-CCDA4157A0B9}"/>
                      </a:ext>
                    </a:extLst>
                  </p:cNvPr>
                  <p:cNvGrpSpPr/>
                  <p:nvPr/>
                </p:nvGrpSpPr>
                <p:grpSpPr>
                  <a:xfrm>
                    <a:off x="-19689325" y="26516975"/>
                    <a:ext cx="14854597" cy="6592360"/>
                    <a:chOff x="100427" y="-5467"/>
                    <a:chExt cx="13140594" cy="5831699"/>
                  </a:xfrm>
                </p:grpSpPr>
                <p:cxnSp>
                  <p:nvCxnSpPr>
                    <p:cNvPr id="182" name="직선 화살표 연결선 181">
                      <a:extLst>
                        <a:ext uri="{FF2B5EF4-FFF2-40B4-BE49-F238E27FC236}">
                          <a16:creationId xmlns:a16="http://schemas.microsoft.com/office/drawing/2014/main" id="{C0EDE88E-0528-4D50-8FFA-536F725CF510}"/>
                        </a:ext>
                      </a:extLst>
                    </p:cNvPr>
                    <p:cNvCxnSpPr>
                      <a:cxnSpLocks/>
                      <a:endCxn id="196" idx="2"/>
                    </p:cNvCxnSpPr>
                    <p:nvPr/>
                  </p:nvCxnSpPr>
                  <p:spPr>
                    <a:xfrm flipV="1">
                      <a:off x="1935407" y="1837960"/>
                      <a:ext cx="918759" cy="1837596"/>
                    </a:xfrm>
                    <a:prstGeom prst="straightConnector1">
                      <a:avLst/>
                    </a:prstGeom>
                    <a:ln w="76200">
                      <a:solidFill>
                        <a:schemeClr val="bg1"/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3" name="직선 화살표 연결선 182">
                      <a:extLst>
                        <a:ext uri="{FF2B5EF4-FFF2-40B4-BE49-F238E27FC236}">
                          <a16:creationId xmlns:a16="http://schemas.microsoft.com/office/drawing/2014/main" id="{E6FC6023-8D77-40ED-A76F-8500E29ED2C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345736" y="5064822"/>
                      <a:ext cx="2399873" cy="0"/>
                    </a:xfrm>
                    <a:prstGeom prst="straightConnector1">
                      <a:avLst/>
                    </a:prstGeom>
                    <a:ln w="76200"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4" name="직선 화살표 연결선 183">
                      <a:extLst>
                        <a:ext uri="{FF2B5EF4-FFF2-40B4-BE49-F238E27FC236}">
                          <a16:creationId xmlns:a16="http://schemas.microsoft.com/office/drawing/2014/main" id="{B70939FD-591C-4E86-9C3F-2D383E9457E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2576594" y="1906518"/>
                      <a:ext cx="2736476" cy="2443813"/>
                    </a:xfrm>
                    <a:prstGeom prst="straightConnector1">
                      <a:avLst/>
                    </a:prstGeom>
                    <a:ln w="76200">
                      <a:solidFill>
                        <a:schemeClr val="bg1"/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85" name="그룹 184">
                      <a:extLst>
                        <a:ext uri="{FF2B5EF4-FFF2-40B4-BE49-F238E27FC236}">
                          <a16:creationId xmlns:a16="http://schemas.microsoft.com/office/drawing/2014/main" id="{40DED2C5-5A38-445D-B99B-FCA5558D91F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15634" y="-5467"/>
                      <a:ext cx="1277065" cy="1843427"/>
                      <a:chOff x="3108346" y="217049"/>
                      <a:chExt cx="792957" cy="1144624"/>
                    </a:xfrm>
                  </p:grpSpPr>
                  <p:pic>
                    <p:nvPicPr>
                      <p:cNvPr id="196" name="Picture 12" descr="ë°ì´í°ë² ì´ì¤ ì¼ë¬ì¤í¸ì ëí ì´ë¯¸ì§ ê²ìê²°ê³¼">
                        <a:extLst>
                          <a:ext uri="{FF2B5EF4-FFF2-40B4-BE49-F238E27FC236}">
                            <a16:creationId xmlns:a16="http://schemas.microsoft.com/office/drawing/2014/main" id="{97B4D289-ED38-4C30-9213-1AD964A9704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11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2">
                                <a14:imgEffect>
                                  <a14:backgroundRemoval t="0" b="97458" l="2336" r="96262">
                                    <a14:foregroundMark x1="51869" y1="25847" x2="51869" y2="25847"/>
                                    <a14:foregroundMark x1="55140" y1="48729" x2="55140" y2="48729"/>
                                    <a14:foregroundMark x1="52804" y1="70339" x2="52804" y2="70339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300" r="5568" b="2756"/>
                      <a:stretch/>
                    </p:blipFill>
                    <p:spPr bwMode="auto">
                      <a:xfrm>
                        <a:off x="3108346" y="252026"/>
                        <a:ext cx="792957" cy="110964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pic>
                    <p:nvPicPr>
                      <p:cNvPr id="197" name="그림 196">
                        <a:extLst>
                          <a:ext uri="{FF2B5EF4-FFF2-40B4-BE49-F238E27FC236}">
                            <a16:creationId xmlns:a16="http://schemas.microsoft.com/office/drawing/2014/main" id="{4F388AE5-84EA-4C77-B7E0-2774E29F645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3345062" y="217049"/>
                        <a:ext cx="314960" cy="344046"/>
                      </a:xfrm>
                      <a:prstGeom prst="rect">
                        <a:avLst/>
                      </a:prstGeom>
                      <a:scene3d>
                        <a:camera prst="orthographicFront">
                          <a:rot lat="3600000" lon="0" rev="0"/>
                        </a:camera>
                        <a:lightRig rig="threePt" dir="t"/>
                      </a:scene3d>
                    </p:spPr>
                  </p:pic>
                </p:grpSp>
                <p:grpSp>
                  <p:nvGrpSpPr>
                    <p:cNvPr id="186" name="그룹 185">
                      <a:extLst>
                        <a:ext uri="{FF2B5EF4-FFF2-40B4-BE49-F238E27FC236}">
                          <a16:creationId xmlns:a16="http://schemas.microsoft.com/office/drawing/2014/main" id="{0954300D-9442-4C7F-B8EE-9B54B719899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134265" y="1206"/>
                      <a:ext cx="1277066" cy="1868506"/>
                      <a:chOff x="5134265" y="1206"/>
                      <a:chExt cx="1277066" cy="1868506"/>
                    </a:xfrm>
                  </p:grpSpPr>
                  <p:pic>
                    <p:nvPicPr>
                      <p:cNvPr id="194" name="Picture 12" descr="ë°ì´í°ë² ì´ì¤ ì¼ë¬ì¤í¸ì ëí ì´ë¯¸ì§ ê²ìê²°ê³¼">
                        <a:extLst>
                          <a:ext uri="{FF2B5EF4-FFF2-40B4-BE49-F238E27FC236}">
                            <a16:creationId xmlns:a16="http://schemas.microsoft.com/office/drawing/2014/main" id="{7AA541A4-6A2A-4526-877D-7187398BF71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11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2">
                                <a14:imgEffect>
                                  <a14:backgroundRemoval t="0" b="97458" l="2336" r="96262">
                                    <a14:foregroundMark x1="51869" y1="25847" x2="51869" y2="25847"/>
                                    <a14:foregroundMark x1="55140" y1="48729" x2="55140" y2="48729"/>
                                    <a14:foregroundMark x1="52804" y1="70339" x2="52804" y2="70339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300" r="5568" b="2756"/>
                      <a:stretch/>
                    </p:blipFill>
                    <p:spPr bwMode="auto">
                      <a:xfrm>
                        <a:off x="5134265" y="82617"/>
                        <a:ext cx="1277066" cy="178709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pic>
                    <p:nvPicPr>
                      <p:cNvPr id="195" name="Picture 8" descr="mysqlì ëí ì´ë¯¸ì§ ê²ìê²°ê³¼">
                        <a:extLst>
                          <a:ext uri="{FF2B5EF4-FFF2-40B4-BE49-F238E27FC236}">
                            <a16:creationId xmlns:a16="http://schemas.microsoft.com/office/drawing/2014/main" id="{176BD4EA-CDF5-4725-A28B-55450EE926E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5">
                                <a14:imgEffect>
                                  <a14:backgroundRemoval t="2667" b="96667" l="297" r="98516">
                                    <a14:foregroundMark x1="5341" y1="70000" x2="5341" y2="70000"/>
                                    <a14:foregroundMark x1="29080" y1="80667" x2="29080" y2="80667"/>
                                    <a14:foregroundMark x1="40059" y1="83333" x2="40059" y2="83333"/>
                                    <a14:foregroundMark x1="36499" y1="85333" x2="36499" y2="85333"/>
                                    <a14:foregroundMark x1="33234" y1="92667" x2="33234" y2="92667"/>
                                    <a14:foregroundMark x1="36202" y1="93333" x2="36202" y2="93333"/>
                                    <a14:foregroundMark x1="29970" y1="93333" x2="29970" y2="93333"/>
                                    <a14:foregroundMark x1="28487" y1="93333" x2="28487" y2="93333"/>
                                    <a14:foregroundMark x1="41543" y1="70000" x2="41543" y2="70000"/>
                                    <a14:foregroundMark x1="46588" y1="66000" x2="46588" y2="66000"/>
                                    <a14:foregroundMark x1="62018" y1="70667" x2="62018" y2="70667"/>
                                    <a14:foregroundMark x1="78042" y1="70667" x2="78042" y2="70667"/>
                                    <a14:foregroundMark x1="66469" y1="26000" x2="66469" y2="26000"/>
                                    <a14:foregroundMark x1="69733" y1="18000" x2="69733" y2="18000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03443" y="1206"/>
                        <a:ext cx="938708" cy="540740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>
                          <a:rot lat="3900002" lon="0" rev="0"/>
                        </a:camera>
                        <a:lightRig rig="threePt" dir="t"/>
                      </a:scene3d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grpSp>
                <p:cxnSp>
                  <p:nvCxnSpPr>
                    <p:cNvPr id="187" name="직선 화살표 연결선 186">
                      <a:extLst>
                        <a:ext uri="{FF2B5EF4-FFF2-40B4-BE49-F238E27FC236}">
                          <a16:creationId xmlns:a16="http://schemas.microsoft.com/office/drawing/2014/main" id="{001C6999-CAF1-49AE-9B75-9325FA83F6A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0639518" y="2489503"/>
                      <a:ext cx="0" cy="1910573"/>
                    </a:xfrm>
                    <a:prstGeom prst="straightConnector1">
                      <a:avLst/>
                    </a:prstGeom>
                    <a:ln w="76200"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8" name="TextBox 187">
                      <a:extLst>
                        <a:ext uri="{FF2B5EF4-FFF2-40B4-BE49-F238E27FC236}">
                          <a16:creationId xmlns:a16="http://schemas.microsoft.com/office/drawing/2014/main" id="{2FEE744E-C556-4AB6-93F0-B18E50A28C5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0427" y="2020614"/>
                      <a:ext cx="2257965" cy="111901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① 학교 서버에 </a:t>
                      </a:r>
                      <a:endParaRPr lang="en-US" altLang="ko-KR" sz="2800" b="1" dirty="0">
                        <a:solidFill>
                          <a:schemeClr val="bg1"/>
                        </a:solidFill>
                        <a:ea typeface="Noto Sans CJK KR Regular" panose="020B0500000000000000" pitchFamily="34" charset="-127"/>
                      </a:endParaRPr>
                    </a:p>
                    <a:p>
                      <a:r>
                        <a:rPr lang="en-US" altLang="ko-KR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     </a:t>
                      </a:r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학생 인증</a:t>
                      </a:r>
                    </a:p>
                  </p:txBody>
                </p:sp>
                <p:sp>
                  <p:nvSpPr>
                    <p:cNvPr id="189" name="TextBox 188">
                      <a:extLst>
                        <a:ext uri="{FF2B5EF4-FFF2-40B4-BE49-F238E27FC236}">
                          <a16:creationId xmlns:a16="http://schemas.microsoft.com/office/drawing/2014/main" id="{BE4ACFD8-1335-4E5A-992C-FBDA164E5B7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873792" y="2309876"/>
                      <a:ext cx="1933038" cy="111901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>
                      <a:defPPr>
                        <a:defRPr lang="en-US"/>
                      </a:defPPr>
                      <a:lvl1pPr>
                        <a:defRPr>
                          <a:solidFill>
                            <a:schemeClr val="bg1"/>
                          </a:solidFill>
                        </a:defRPr>
                      </a:lvl1pPr>
                    </a:lstStyle>
                    <a:p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② 서버 </a:t>
                      </a:r>
                      <a:r>
                        <a:rPr lang="en-US" altLang="ko-KR" sz="2800" b="1" dirty="0">
                          <a:ea typeface="Noto Sans CJK KR Regular" panose="020B0500000000000000" pitchFamily="34" charset="-127"/>
                        </a:rPr>
                        <a:t>DB</a:t>
                      </a:r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에</a:t>
                      </a:r>
                      <a:endParaRPr lang="en-US" altLang="ko-KR" sz="2800" b="1" dirty="0">
                        <a:ea typeface="Noto Sans CJK KR Regular" panose="020B0500000000000000" pitchFamily="34" charset="-127"/>
                      </a:endParaRPr>
                    </a:p>
                    <a:p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   학생</a:t>
                      </a:r>
                      <a:r>
                        <a:rPr lang="en-US" altLang="ko-KR" sz="2800" b="1" dirty="0">
                          <a:ea typeface="Noto Sans CJK KR Regular" panose="020B0500000000000000" pitchFamily="34" charset="-127"/>
                        </a:rPr>
                        <a:t> </a:t>
                      </a:r>
                      <a:r>
                        <a:rPr lang="ko-KR" altLang="en-US" sz="2800" b="1" dirty="0">
                          <a:ea typeface="Noto Sans CJK KR Regular" panose="020B0500000000000000" pitchFamily="34" charset="-127"/>
                        </a:rPr>
                        <a:t>인증</a:t>
                      </a:r>
                      <a:endParaRPr lang="en-US" altLang="ko-KR" sz="2800" b="1" dirty="0">
                        <a:ea typeface="Noto Sans CJK KR Regular" panose="020B0500000000000000" pitchFamily="34" charset="-127"/>
                      </a:endParaRPr>
                    </a:p>
                  </p:txBody>
                </p:sp>
                <p:sp>
                  <p:nvSpPr>
                    <p:cNvPr id="190" name="TextBox 189">
                      <a:extLst>
                        <a:ext uri="{FF2B5EF4-FFF2-40B4-BE49-F238E27FC236}">
                          <a16:creationId xmlns:a16="http://schemas.microsoft.com/office/drawing/2014/main" id="{D116A394-6304-4303-AD00-6764AA64EB0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635814" y="5189544"/>
                      <a:ext cx="1487663" cy="61365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③ 로그인</a:t>
                      </a:r>
                    </a:p>
                  </p:txBody>
                </p:sp>
                <p:sp>
                  <p:nvSpPr>
                    <p:cNvPr id="191" name="TextBox 190">
                      <a:extLst>
                        <a:ext uri="{FF2B5EF4-FFF2-40B4-BE49-F238E27FC236}">
                          <a16:creationId xmlns:a16="http://schemas.microsoft.com/office/drawing/2014/main" id="{DBF349CB-FC9B-44CC-8482-7183596CDF6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150631" y="5212577"/>
                      <a:ext cx="1173941" cy="61365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④ 태그</a:t>
                      </a:r>
                    </a:p>
                  </p:txBody>
                </p:sp>
                <p:sp>
                  <p:nvSpPr>
                    <p:cNvPr id="192" name="TextBox 191">
                      <a:extLst>
                        <a:ext uri="{FF2B5EF4-FFF2-40B4-BE49-F238E27FC236}">
                          <a16:creationId xmlns:a16="http://schemas.microsoft.com/office/drawing/2014/main" id="{712E211C-839E-442A-A7B1-12E0BA25EC3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840200" y="2830931"/>
                      <a:ext cx="2400821" cy="111901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24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⑤ </a:t>
                      </a:r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인증확인 </a:t>
                      </a:r>
                      <a:r>
                        <a:rPr lang="en-US" altLang="ko-KR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/</a:t>
                      </a:r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 </a:t>
                      </a:r>
                      <a:endParaRPr lang="en-US" altLang="ko-KR" sz="2800" b="1" dirty="0">
                        <a:solidFill>
                          <a:schemeClr val="bg1"/>
                        </a:solidFill>
                        <a:ea typeface="Noto Sans CJK KR Regular" panose="020B0500000000000000" pitchFamily="34" charset="-127"/>
                      </a:endParaRPr>
                    </a:p>
                    <a:p>
                      <a:r>
                        <a:rPr lang="ko-KR" altLang="en-US" sz="2800" b="1" dirty="0">
                          <a:solidFill>
                            <a:schemeClr val="bg1"/>
                          </a:solidFill>
                          <a:ea typeface="Noto Sans CJK KR Regular" panose="020B0500000000000000" pitchFamily="34" charset="-127"/>
                        </a:rPr>
                        <a:t>    정보 업데이트</a:t>
                      </a:r>
                      <a:endParaRPr lang="ko-KR" altLang="en-US" sz="2400" b="1" dirty="0">
                        <a:solidFill>
                          <a:schemeClr val="bg1"/>
                        </a:solidFill>
                        <a:ea typeface="Noto Sans CJK KR Regular" panose="020B0500000000000000" pitchFamily="34" charset="-127"/>
                      </a:endParaRPr>
                    </a:p>
                  </p:txBody>
                </p:sp>
                <p:cxnSp>
                  <p:nvCxnSpPr>
                    <p:cNvPr id="193" name="직선 화살표 연결선 192">
                      <a:extLst>
                        <a:ext uri="{FF2B5EF4-FFF2-40B4-BE49-F238E27FC236}">
                          <a16:creationId xmlns:a16="http://schemas.microsoft.com/office/drawing/2014/main" id="{FA2B4697-6CDD-410E-8B88-73DA7F98E7C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558510" y="5064822"/>
                      <a:ext cx="2394106" cy="0"/>
                    </a:xfrm>
                    <a:prstGeom prst="straightConnector1">
                      <a:avLst/>
                    </a:prstGeom>
                    <a:ln w="76200"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pic>
              <p:nvPicPr>
                <p:cNvPr id="179" name="그림 178">
                  <a:extLst>
                    <a:ext uri="{FF2B5EF4-FFF2-40B4-BE49-F238E27FC236}">
                      <a16:creationId xmlns:a16="http://schemas.microsoft.com/office/drawing/2014/main" id="{02E2B2A6-E327-4CCE-A54B-3ADA529701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6"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9838" b="89757" l="4848" r="48990">
                              <a14:foregroundMark x1="13838" y1="41240" x2="13939" y2="45418"/>
                              <a14:foregroundMark x1="13636" y1="41375" x2="15455" y2="41375"/>
                              <a14:foregroundMark x1="13333" y1="40836" x2="10101" y2="40701"/>
                              <a14:foregroundMark x1="9192" y1="40566" x2="8081" y2="44205"/>
                              <a14:foregroundMark x1="8485" y1="41509" x2="7172" y2="47305"/>
                              <a14:foregroundMark x1="7071" y1="46361" x2="6263" y2="48922"/>
                              <a14:foregroundMark x1="12828" y1="43935" x2="14545" y2="43801"/>
                              <a14:foregroundMark x1="9798" y1="43801" x2="16970" y2="47978"/>
                              <a14:foregroundMark x1="16970" y1="47978" x2="16970" y2="47978"/>
                              <a14:foregroundMark x1="9192" y1="49191" x2="13535" y2="49461"/>
                              <a14:foregroundMark x1="40303" y1="41509" x2="43030" y2="41509"/>
                              <a14:foregroundMark x1="47273" y1="41644" x2="48182" y2="41779"/>
                              <a14:foregroundMark x1="48283" y1="41644" x2="48990" y2="42453"/>
                              <a14:foregroundMark x1="39648" y1="47145" x2="39293" y2="46765"/>
                              <a14:foregroundMark x1="35657" y1="47305" x2="36970" y2="46765"/>
                              <a14:foregroundMark x1="35859" y1="47035" x2="36566" y2="46496"/>
                              <a14:foregroundMark x1="38788" y1="54447" x2="40000" y2="53908"/>
                              <a14:foregroundMark x1="15657" y1="40970" x2="17576" y2="40970"/>
                              <a14:foregroundMark x1="18485" y1="41105" x2="20303" y2="40970"/>
                              <a14:foregroundMark x1="37879" y1="54447" x2="36566" y2="53908"/>
                              <a14:foregroundMark x1="36061" y1="53774" x2="34848" y2="52561"/>
                              <a14:foregroundMark x1="39899" y1="47305" x2="40808" y2="48383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r="50000"/>
                <a:stretch/>
              </p:blipFill>
              <p:spPr>
                <a:xfrm>
                  <a:off x="12188108" y="31903690"/>
                  <a:ext cx="1884011" cy="2824113"/>
                </a:xfrm>
                <a:prstGeom prst="rect">
                  <a:avLst/>
                </a:prstGeom>
              </p:spPr>
            </p:pic>
          </p:grpSp>
          <p:pic>
            <p:nvPicPr>
              <p:cNvPr id="177" name="그림 176">
                <a:extLst>
                  <a:ext uri="{FF2B5EF4-FFF2-40B4-BE49-F238E27FC236}">
                    <a16:creationId xmlns:a16="http://schemas.microsoft.com/office/drawing/2014/main" id="{28E50B33-E1F3-4EA9-9E16-3FF4A482BD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8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9973" b="89892" l="51717" r="94949">
                            <a14:foregroundMark x1="75859" y1="27628" x2="78384" y2="27224"/>
                            <a14:foregroundMark x1="83131" y1="44609" x2="87475" y2="44609"/>
                            <a14:foregroundMark x1="80707" y1="41375" x2="82424" y2="47305"/>
                            <a14:foregroundMark x1="78990" y1="41105" x2="80505" y2="46900"/>
                            <a14:foregroundMark x1="79091" y1="43801" x2="80202" y2="48113"/>
                            <a14:foregroundMark x1="80707" y1="48922" x2="84848" y2="49461"/>
                            <a14:foregroundMark x1="90303" y1="40701" x2="91919" y2="47305"/>
                            <a14:foregroundMark x1="91616" y1="44879" x2="92626" y2="49057"/>
                            <a14:foregroundMark x1="59293" y1="41375" x2="62525" y2="41644"/>
                            <a14:foregroundMark x1="51717" y1="42453" x2="52929" y2="41914"/>
                            <a14:foregroundMark x1="53333" y1="59299" x2="55758" y2="59299"/>
                            <a14:foregroundMark x1="64242" y1="59030" x2="66364" y2="59299"/>
                            <a14:foregroundMark x1="58788" y1="47305" x2="59899" y2="46496"/>
                            <a14:foregroundMark x1="61818" y1="46496" x2="63030" y2="46765"/>
                            <a14:foregroundMark x1="60303" y1="54178" x2="61414" y2="54582"/>
                          </a14:backgroundRemoval>
                        </a14:imgEffect>
                      </a14:imgLayer>
                    </a14:imgProps>
                  </a:ext>
                </a:extLst>
              </a:blip>
              <a:srcRect l="49939"/>
              <a:stretch/>
            </p:blipFill>
            <p:spPr>
              <a:xfrm>
                <a:off x="13884184" y="31847687"/>
                <a:ext cx="2009344" cy="2937136"/>
              </a:xfrm>
              <a:prstGeom prst="rect">
                <a:avLst/>
              </a:prstGeom>
            </p:spPr>
          </p:pic>
        </p:grpSp>
        <p:pic>
          <p:nvPicPr>
            <p:cNvPr id="169" name="그림 168">
              <a:extLst>
                <a:ext uri="{FF2B5EF4-FFF2-40B4-BE49-F238E27FC236}">
                  <a16:creationId xmlns:a16="http://schemas.microsoft.com/office/drawing/2014/main" id="{8E8FFDE8-F8F0-4A4D-B882-779984B06B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3027" b="7302"/>
            <a:stretch/>
          </p:blipFill>
          <p:spPr>
            <a:xfrm>
              <a:off x="2884418" y="31917108"/>
              <a:ext cx="1399913" cy="2510652"/>
            </a:xfrm>
            <a:prstGeom prst="rect">
              <a:avLst/>
            </a:prstGeom>
          </p:spPr>
        </p:pic>
        <p:pic>
          <p:nvPicPr>
            <p:cNvPr id="170" name="그림 169">
              <a:extLst>
                <a:ext uri="{FF2B5EF4-FFF2-40B4-BE49-F238E27FC236}">
                  <a16:creationId xmlns:a16="http://schemas.microsoft.com/office/drawing/2014/main" id="{EA2827DF-D10A-4177-9704-A09317F874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3027" b="7302"/>
            <a:stretch/>
          </p:blipFill>
          <p:spPr>
            <a:xfrm>
              <a:off x="3036818" y="32069508"/>
              <a:ext cx="1399913" cy="2510652"/>
            </a:xfrm>
            <a:prstGeom prst="rect">
              <a:avLst/>
            </a:prstGeom>
          </p:spPr>
        </p:pic>
        <p:pic>
          <p:nvPicPr>
            <p:cNvPr id="171" name="그림 170">
              <a:extLst>
                <a:ext uri="{FF2B5EF4-FFF2-40B4-BE49-F238E27FC236}">
                  <a16:creationId xmlns:a16="http://schemas.microsoft.com/office/drawing/2014/main" id="{1C1D6137-172B-43C0-A341-B4A8A30692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3027" b="7302"/>
            <a:stretch/>
          </p:blipFill>
          <p:spPr>
            <a:xfrm>
              <a:off x="3189218" y="32221908"/>
              <a:ext cx="1399913" cy="2510652"/>
            </a:xfrm>
            <a:prstGeom prst="rect">
              <a:avLst/>
            </a:prstGeom>
          </p:spPr>
        </p:pic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906DF463-F849-43DC-A0D7-7858B336A9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t="3279" b="7958"/>
            <a:stretch/>
          </p:blipFill>
          <p:spPr>
            <a:xfrm>
              <a:off x="7690317" y="31912561"/>
              <a:ext cx="1411273" cy="2505352"/>
            </a:xfrm>
            <a:prstGeom prst="rect">
              <a:avLst/>
            </a:prstGeom>
          </p:spPr>
        </p:pic>
        <p:pic>
          <p:nvPicPr>
            <p:cNvPr id="173" name="그림 172">
              <a:extLst>
                <a:ext uri="{FF2B5EF4-FFF2-40B4-BE49-F238E27FC236}">
                  <a16:creationId xmlns:a16="http://schemas.microsoft.com/office/drawing/2014/main" id="{2FB5D4D5-5A04-4A45-AC68-8A79BF60D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t="3279" b="7958"/>
            <a:stretch/>
          </p:blipFill>
          <p:spPr>
            <a:xfrm>
              <a:off x="7842717" y="32064961"/>
              <a:ext cx="1411273" cy="2505352"/>
            </a:xfrm>
            <a:prstGeom prst="rect">
              <a:avLst/>
            </a:prstGeom>
          </p:spPr>
        </p:pic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AF16A79D-C532-4518-94BB-B4CDE4439E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t="3279" b="7958"/>
            <a:stretch/>
          </p:blipFill>
          <p:spPr>
            <a:xfrm>
              <a:off x="7995117" y="32217361"/>
              <a:ext cx="1411273" cy="2505352"/>
            </a:xfrm>
            <a:prstGeom prst="rect">
              <a:avLst/>
            </a:prstGeom>
          </p:spPr>
        </p:pic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94F700E4-5820-4776-9AE2-60BD477D3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2234782" y="28392045"/>
              <a:ext cx="4083176" cy="23878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5716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292</TotalTime>
  <Words>286</Words>
  <Application>Microsoft Macintosh PowerPoint</Application>
  <PresentationFormat>사용자 지정</PresentationFormat>
  <Paragraphs>60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1" baseType="lpstr">
      <vt:lpstr>맑은 고딕</vt:lpstr>
      <vt:lpstr>Noto Sans CJK KR</vt:lpstr>
      <vt:lpstr>Noto Sans CJK KR Black</vt:lpstr>
      <vt:lpstr>Noto Sans CJK KR Bold</vt:lpstr>
      <vt:lpstr>Noto Sans CJK KR Medium</vt:lpstr>
      <vt:lpstr>Noto Sans CJK KR Regular</vt:lpstr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백민규</dc:creator>
  <cp:lastModifiedBy>임소율</cp:lastModifiedBy>
  <cp:revision>25</cp:revision>
  <dcterms:created xsi:type="dcterms:W3CDTF">2019-05-22T11:00:07Z</dcterms:created>
  <dcterms:modified xsi:type="dcterms:W3CDTF">2019-05-30T10:51:26Z</dcterms:modified>
</cp:coreProperties>
</file>

<file path=docProps/thumbnail.jpeg>
</file>